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handoutMasterIdLst>
    <p:handoutMasterId r:id="rId54"/>
  </p:handoutMasterIdLst>
  <p:sldIdLst>
    <p:sldId id="256" r:id="rId2"/>
    <p:sldId id="258" r:id="rId3"/>
    <p:sldId id="266" r:id="rId4"/>
    <p:sldId id="293" r:id="rId5"/>
    <p:sldId id="292" r:id="rId6"/>
    <p:sldId id="274" r:id="rId7"/>
    <p:sldId id="275" r:id="rId8"/>
    <p:sldId id="288" r:id="rId9"/>
    <p:sldId id="289" r:id="rId10"/>
    <p:sldId id="312" r:id="rId11"/>
    <p:sldId id="259" r:id="rId12"/>
    <p:sldId id="261" r:id="rId13"/>
    <p:sldId id="260" r:id="rId14"/>
    <p:sldId id="315" r:id="rId15"/>
    <p:sldId id="263" r:id="rId16"/>
    <p:sldId id="264" r:id="rId17"/>
    <p:sldId id="265" r:id="rId18"/>
    <p:sldId id="290" r:id="rId19"/>
    <p:sldId id="276" r:id="rId20"/>
    <p:sldId id="269" r:id="rId21"/>
    <p:sldId id="270" r:id="rId22"/>
    <p:sldId id="268" r:id="rId23"/>
    <p:sldId id="310" r:id="rId24"/>
    <p:sldId id="272" r:id="rId25"/>
    <p:sldId id="278" r:id="rId26"/>
    <p:sldId id="287" r:id="rId27"/>
    <p:sldId id="277" r:id="rId28"/>
    <p:sldId id="273" r:id="rId29"/>
    <p:sldId id="291" r:id="rId30"/>
    <p:sldId id="298" r:id="rId31"/>
    <p:sldId id="299" r:id="rId32"/>
    <p:sldId id="313" r:id="rId33"/>
    <p:sldId id="279" r:id="rId34"/>
    <p:sldId id="280" r:id="rId35"/>
    <p:sldId id="281" r:id="rId36"/>
    <p:sldId id="300" r:id="rId37"/>
    <p:sldId id="296" r:id="rId38"/>
    <p:sldId id="286" r:id="rId39"/>
    <p:sldId id="285" r:id="rId40"/>
    <p:sldId id="283" r:id="rId41"/>
    <p:sldId id="284" r:id="rId42"/>
    <p:sldId id="307" r:id="rId43"/>
    <p:sldId id="304" r:id="rId44"/>
    <p:sldId id="314" r:id="rId45"/>
    <p:sldId id="302" r:id="rId46"/>
    <p:sldId id="301" r:id="rId47"/>
    <p:sldId id="308" r:id="rId48"/>
    <p:sldId id="297" r:id="rId49"/>
    <p:sldId id="311" r:id="rId50"/>
    <p:sldId id="309" r:id="rId51"/>
    <p:sldId id="316" r:id="rId5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246" autoAdjust="0"/>
    <p:restoredTop sz="74245" autoAdjust="0"/>
  </p:normalViewPr>
  <p:slideViewPr>
    <p:cSldViewPr>
      <p:cViewPr>
        <p:scale>
          <a:sx n="66" d="100"/>
          <a:sy n="66" d="100"/>
        </p:scale>
        <p:origin x="-1398" y="174"/>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36A54CFC-B3EE-48F6-AAB6-591BF157D8B0}" type="datetimeFigureOut">
              <a:rPr lang="en-US" smtClean="0"/>
              <a:pPr/>
              <a:t>28-Mar-17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4BE2703-71A1-43CF-8D55-83AF06EA9FFE}"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BAE78B76-2989-4BE5-929D-D52EA3DFA67D}" type="datetimeFigureOut">
              <a:rPr lang="en-GB" smtClean="0"/>
              <a:pPr/>
              <a:t>28/03/2017</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D824F3B-B4F2-4CD4-AB04-08AB12F56946}" type="slidenum">
              <a:rPr lang="en-GB" smtClean="0"/>
              <a:pPr/>
              <a:t>‹#›</a:t>
            </a:fld>
            <a:endParaRPr lang="en-GB"/>
          </a:p>
        </p:txBody>
      </p:sp>
    </p:spTree>
    <p:extLst>
      <p:ext uri="{BB962C8B-B14F-4D97-AF65-F5344CB8AC3E}">
        <p14:creationId xmlns="" xmlns:p14="http://schemas.microsoft.com/office/powerpoint/2010/main" val="3941719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Spam_filte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Piggybacking: leaving the door open for</a:t>
            </a:r>
            <a:r>
              <a:rPr lang="en-US" baseline="0" dirty="0" smtClean="0"/>
              <a:t> another guy</a:t>
            </a:r>
          </a:p>
          <a:p>
            <a:r>
              <a:rPr lang="en-US" baseline="0" dirty="0" smtClean="0"/>
              <a:t>Tailgating: Using uniform to get access to some sensitive part of the system, or getting into the server room.</a:t>
            </a:r>
            <a:endParaRPr lang="en-US" dirty="0" smtClean="0"/>
          </a:p>
          <a:p>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26</a:t>
            </a:fld>
            <a:endParaRPr lang="en-GB"/>
          </a:p>
        </p:txBody>
      </p:sp>
    </p:spTree>
    <p:extLst>
      <p:ext uri="{BB962C8B-B14F-4D97-AF65-F5344CB8AC3E}">
        <p14:creationId xmlns="" xmlns:p14="http://schemas.microsoft.com/office/powerpoint/2010/main" val="617934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Waste</a:t>
            </a:r>
            <a:r>
              <a:rPr lang="en-US" baseline="0" dirty="0" smtClean="0"/>
              <a:t> Disposal Example</a:t>
            </a:r>
          </a:p>
          <a:p>
            <a:r>
              <a:rPr lang="en-US" baseline="0" dirty="0" smtClean="0"/>
              <a:t>With a t shirt and previous appointment</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28</a:t>
            </a:fld>
            <a:endParaRPr lang="en-GB"/>
          </a:p>
        </p:txBody>
      </p:sp>
    </p:spTree>
    <p:extLst>
      <p:ext uri="{BB962C8B-B14F-4D97-AF65-F5344CB8AC3E}">
        <p14:creationId xmlns="" xmlns:p14="http://schemas.microsoft.com/office/powerpoint/2010/main" val="3328149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why not eavesdropping???</a:t>
            </a:r>
          </a:p>
          <a:p>
            <a:r>
              <a:rPr lang="en-GB" dirty="0" smtClean="0"/>
              <a:t>https://www.youtube.com/watch?v=30Jy4JBDanI</a:t>
            </a:r>
          </a:p>
          <a:p>
            <a:r>
              <a:rPr lang="en-GB" dirty="0" smtClean="0"/>
              <a:t>https://www.youtube.com/watch?v=c7djxL-nfDU</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29</a:t>
            </a:fld>
            <a:endParaRPr lang="en-GB"/>
          </a:p>
        </p:txBody>
      </p:sp>
    </p:spTree>
    <p:extLst>
      <p:ext uri="{BB962C8B-B14F-4D97-AF65-F5344CB8AC3E}">
        <p14:creationId xmlns="" xmlns:p14="http://schemas.microsoft.com/office/powerpoint/2010/main" val="3719969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Attacker</a:t>
            </a:r>
            <a:r>
              <a:rPr lang="en-US" baseline="0" dirty="0" smtClean="0"/>
              <a:t> deletes a file, or moves it elsewhere, employee panics and ask for help.</a:t>
            </a:r>
          </a:p>
          <a:p>
            <a:r>
              <a:rPr lang="en-US" baseline="0" dirty="0" smtClean="0"/>
              <a:t>Attacker says, this should be done from her account, he cant do anything for his.</a:t>
            </a:r>
          </a:p>
          <a:p>
            <a:r>
              <a:rPr lang="en-US" baseline="0" dirty="0" smtClean="0"/>
              <a:t>Then the victim gives away sensitive information.</a:t>
            </a:r>
          </a:p>
          <a:p>
            <a:endParaRPr lang="en-US" baseline="0" dirty="0" smtClean="0"/>
          </a:p>
          <a:p>
            <a:endParaRPr lang="en-US" dirty="0" smtClean="0"/>
          </a:p>
          <a:p>
            <a:endParaRPr lang="en-US" dirty="0" smtClean="0"/>
          </a:p>
          <a:p>
            <a:r>
              <a:rPr lang="en-US" dirty="0" smtClean="0"/>
              <a:t>Don’t read below</a:t>
            </a:r>
            <a:r>
              <a:rPr lang="en-US" baseline="0" dirty="0" smtClean="0"/>
              <a:t> during the </a:t>
            </a:r>
            <a:r>
              <a:rPr lang="en-US" baseline="0" dirty="0" err="1" smtClean="0"/>
              <a:t>presenation</a:t>
            </a:r>
            <a:r>
              <a:rPr lang="en-US" baseline="0" dirty="0" smtClean="0"/>
              <a:t>.</a:t>
            </a:r>
            <a:endParaRPr lang="en-US" dirty="0" smtClean="0"/>
          </a:p>
          <a:p>
            <a:r>
              <a:rPr lang="en-US" dirty="0" smtClean="0"/>
              <a:t>************</a:t>
            </a:r>
          </a:p>
          <a:p>
            <a:r>
              <a:rPr lang="en-US" dirty="0" smtClean="0"/>
              <a:t>http://www.cyberwarzone.com/content/reverse-social-engineering</a:t>
            </a:r>
          </a:p>
          <a:p>
            <a:r>
              <a:rPr lang="en-US" dirty="0" smtClean="0"/>
              <a:t>A coworker hacker renames or moves a file so that the target thinks that it no longer exists. The hacker speculates that they can get the file back. The target, keen to get on with their work, or concerned that the loss of the information could be their own fault, leaps at this offer. The hacker states that this could only be done if they were to log on as the target. He or she may even say company policy prohibits this. The target will beg the hacker to log on as them and try to reinstate the file. Grudgingly, the hacker agrees, reinstates the original file, and steals the target’s user ID and password. He or she has even embellished their reputation such that they receive requests to assist other coworkers. This approach can bypass the regular IT support channels and make it easier for the hacker to remain unnoticed.</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30</a:t>
            </a:fld>
            <a:endParaRPr lang="en-GB"/>
          </a:p>
        </p:txBody>
      </p:sp>
    </p:spTree>
    <p:extLst>
      <p:ext uri="{BB962C8B-B14F-4D97-AF65-F5344CB8AC3E}">
        <p14:creationId xmlns="" xmlns:p14="http://schemas.microsoft.com/office/powerpoint/2010/main" val="2913178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Bohemian Scandal Attack</a:t>
            </a:r>
            <a:r>
              <a:rPr lang="en-US" dirty="0" smtClean="0"/>
              <a:t>: Irene</a:t>
            </a:r>
            <a:r>
              <a:rPr lang="en-US" baseline="0" dirty="0" smtClean="0"/>
              <a:t> Adler hides the phone, Sherlock can’t find it, stages a fire, Irene runs to save the phone first from fire thus reveals the secret location by herself.</a:t>
            </a:r>
            <a:endParaRPr lang="en-US" dirty="0" smtClean="0"/>
          </a:p>
          <a:p>
            <a:r>
              <a:rPr lang="en-US" b="1" dirty="0" smtClean="0"/>
              <a:t>Red</a:t>
            </a:r>
            <a:r>
              <a:rPr lang="en-US" b="1" baseline="0" dirty="0" smtClean="0"/>
              <a:t> Headed League attack</a:t>
            </a:r>
            <a:r>
              <a:rPr lang="en-US" baseline="0" dirty="0" smtClean="0"/>
              <a:t>: Targets a victim, attracts him according to his interest, and lures him to reveal information.</a:t>
            </a:r>
          </a:p>
          <a:p>
            <a:r>
              <a:rPr lang="en-US" b="1" baseline="0" dirty="0" smtClean="0"/>
              <a:t>Blue carbuncle Attack</a:t>
            </a:r>
            <a:r>
              <a:rPr lang="en-US" baseline="0" dirty="0" smtClean="0"/>
              <a:t>: Makes the duck eat the gem ; used to smuggle data inside something legit.</a:t>
            </a:r>
          </a:p>
          <a:p>
            <a:r>
              <a:rPr lang="en-US" b="1" baseline="0" dirty="0" smtClean="0"/>
              <a:t>Speckled-Band Attack</a:t>
            </a:r>
            <a:r>
              <a:rPr lang="en-US" baseline="0" dirty="0" smtClean="0"/>
              <a:t>: Kills in an unreachable place ; he has no access there but makes the victim do stuff for him.</a:t>
            </a:r>
          </a:p>
          <a:p>
            <a:endParaRPr lang="en-US" dirty="0" smtClean="0"/>
          </a:p>
          <a:p>
            <a:r>
              <a:rPr lang="en-US" dirty="0" smtClean="0"/>
              <a:t>Off Topic: BBC</a:t>
            </a:r>
            <a:r>
              <a:rPr lang="en-US" baseline="0" dirty="0" smtClean="0"/>
              <a:t> delayed the production of Sherlock until May 2013, so no new episode is coming before April 2014.</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32</a:t>
            </a:fld>
            <a:endParaRPr lang="en-GB"/>
          </a:p>
        </p:txBody>
      </p:sp>
    </p:spTree>
    <p:extLst>
      <p:ext uri="{BB962C8B-B14F-4D97-AF65-F5344CB8AC3E}">
        <p14:creationId xmlns="" xmlns:p14="http://schemas.microsoft.com/office/powerpoint/2010/main" val="3602746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call from </a:t>
            </a:r>
            <a:r>
              <a:rPr lang="en-US" dirty="0" err="1" smtClean="0"/>
              <a:t>bangladeshi</a:t>
            </a:r>
            <a:r>
              <a:rPr lang="en-US" dirty="0" smtClean="0"/>
              <a:t> number now :D bypassing the two factor authentication</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33</a:t>
            </a:fld>
            <a:endParaRPr lang="en-GB"/>
          </a:p>
        </p:txBody>
      </p:sp>
    </p:spTree>
    <p:extLst>
      <p:ext uri="{BB962C8B-B14F-4D97-AF65-F5344CB8AC3E}">
        <p14:creationId xmlns="" xmlns:p14="http://schemas.microsoft.com/office/powerpoint/2010/main" val="359702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Email fraud may be avoided by:</a:t>
            </a:r>
          </a:p>
          <a:p>
            <a:r>
              <a:rPr lang="en-US" dirty="0" smtClean="0"/>
              <a:t>Keeping one's email address as secret as possible.</a:t>
            </a:r>
          </a:p>
          <a:p>
            <a:r>
              <a:rPr lang="en-US" dirty="0" smtClean="0"/>
              <a:t>Using a </a:t>
            </a:r>
            <a:r>
              <a:rPr lang="en-US" dirty="0" smtClean="0">
                <a:hlinkClick r:id="rId3" tooltip="Spam filter"/>
              </a:rPr>
              <a:t>spam filter</a:t>
            </a:r>
            <a:r>
              <a:rPr lang="en-US" dirty="0" smtClean="0"/>
              <a:t>.</a:t>
            </a:r>
          </a:p>
          <a:p>
            <a:r>
              <a:rPr lang="en-US" dirty="0" smtClean="0"/>
              <a:t>Noticing the several spelling errors in the body of the "official looking" email.</a:t>
            </a:r>
          </a:p>
          <a:p>
            <a:r>
              <a:rPr lang="en-US" dirty="0" smtClean="0"/>
              <a:t>Ignoring unsolicited emails of all types and simply deleting them.</a:t>
            </a:r>
          </a:p>
          <a:p>
            <a:r>
              <a:rPr lang="en-US" dirty="0" smtClean="0"/>
              <a:t>Not giving in to greed, since greed is often the element that allows one to be "hooked".</a:t>
            </a:r>
          </a:p>
          <a:p>
            <a:r>
              <a:rPr lang="en-US" dirty="0" smtClean="0"/>
              <a:t>Many frauds go unreported to authorities, due to feelings of shame, guilt, or embarrassment.</a:t>
            </a:r>
          </a:p>
          <a:p>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35</a:t>
            </a:fld>
            <a:endParaRPr lang="en-GB"/>
          </a:p>
        </p:txBody>
      </p:sp>
    </p:spTree>
    <p:extLst>
      <p:ext uri="{BB962C8B-B14F-4D97-AF65-F5344CB8AC3E}">
        <p14:creationId xmlns="" xmlns:p14="http://schemas.microsoft.com/office/powerpoint/2010/main" val="14243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Employee education/training</a:t>
            </a:r>
          </a:p>
          <a:p>
            <a:r>
              <a:rPr lang="en-US" dirty="0" smtClean="0"/>
              <a:t>Policies and procedures</a:t>
            </a:r>
          </a:p>
          <a:p>
            <a:r>
              <a:rPr lang="en-US" dirty="0" smtClean="0"/>
              <a:t>Penetration tests to gauge adherence to policies</a:t>
            </a:r>
          </a:p>
          <a:p>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36</a:t>
            </a:fld>
            <a:endParaRPr lang="en-GB"/>
          </a:p>
        </p:txBody>
      </p:sp>
    </p:spTree>
    <p:extLst>
      <p:ext uri="{BB962C8B-B14F-4D97-AF65-F5344CB8AC3E}">
        <p14:creationId xmlns="" xmlns:p14="http://schemas.microsoft.com/office/powerpoint/2010/main" val="3622552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Employee education/training</a:t>
            </a:r>
          </a:p>
          <a:p>
            <a:r>
              <a:rPr lang="en-US" dirty="0" smtClean="0"/>
              <a:t>Policies and procedures</a:t>
            </a:r>
          </a:p>
          <a:p>
            <a:r>
              <a:rPr lang="en-US" dirty="0" smtClean="0"/>
              <a:t>Penetration tests to gauge adherence to policies</a:t>
            </a:r>
          </a:p>
          <a:p>
            <a:pPr defTabSz="966612">
              <a:defRPr/>
            </a:pPr>
            <a:r>
              <a:rPr lang="en-US" b="1" dirty="0" smtClean="0"/>
              <a:t>Creating and Maintaining a Security-Aware Culture</a:t>
            </a:r>
          </a:p>
          <a:p>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37</a:t>
            </a:fld>
            <a:endParaRPr lang="en-GB"/>
          </a:p>
        </p:txBody>
      </p:sp>
    </p:spTree>
    <p:extLst>
      <p:ext uri="{BB962C8B-B14F-4D97-AF65-F5344CB8AC3E}">
        <p14:creationId xmlns="" xmlns:p14="http://schemas.microsoft.com/office/powerpoint/2010/main" val="3622552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security policies : fired guy</a:t>
            </a:r>
            <a:r>
              <a:rPr lang="en-US" baseline="0" dirty="0" smtClean="0"/>
              <a:t> deleted 13 GB of sensitive data</a:t>
            </a:r>
            <a:endParaRPr lang="en-US" dirty="0" smtClean="0"/>
          </a:p>
          <a:p>
            <a:r>
              <a:rPr lang="en-US" dirty="0" smtClean="0"/>
              <a:t>	preventing physical access : Hi I am bob from your ac company, with a clipboard and a t-shirt</a:t>
            </a:r>
          </a:p>
          <a:p>
            <a:r>
              <a:rPr lang="en-US" dirty="0" smtClean="0"/>
              <a:t>	phone</a:t>
            </a:r>
          </a:p>
          <a:p>
            <a:r>
              <a:rPr lang="en-US" dirty="0" smtClean="0"/>
              <a:t>	training and retraining</a:t>
            </a:r>
          </a:p>
          <a:p>
            <a:r>
              <a:rPr lang="en-US" dirty="0" smtClean="0"/>
              <a:t>	spotting an attack</a:t>
            </a:r>
          </a:p>
          <a:p>
            <a:r>
              <a:rPr lang="en-US" dirty="0" smtClean="0"/>
              <a:t>	responding to an attack : incident response team</a:t>
            </a:r>
          </a:p>
          <a:p>
            <a:r>
              <a:rPr lang="en-US" dirty="0" smtClean="0"/>
              <a:t>	realistic prevention</a:t>
            </a:r>
          </a:p>
          <a:p>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38</a:t>
            </a:fld>
            <a:endParaRPr lang="en-GB"/>
          </a:p>
        </p:txBody>
      </p:sp>
    </p:spTree>
    <p:extLst>
      <p:ext uri="{BB962C8B-B14F-4D97-AF65-F5344CB8AC3E}">
        <p14:creationId xmlns="" xmlns:p14="http://schemas.microsoft.com/office/powerpoint/2010/main" val="1517588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chain is as strong as its weakest link.</a:t>
            </a:r>
          </a:p>
          <a:p>
            <a:r>
              <a:rPr lang="en-US" dirty="0" smtClean="0"/>
              <a:t>Acoustic Cat</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2</a:t>
            </a:fld>
            <a:endParaRPr lang="en-GB"/>
          </a:p>
        </p:txBody>
      </p:sp>
    </p:spTree>
    <p:extLst>
      <p:ext uri="{BB962C8B-B14F-4D97-AF65-F5344CB8AC3E}">
        <p14:creationId xmlns="" xmlns:p14="http://schemas.microsoft.com/office/powerpoint/2010/main" val="2936541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 how its being used, </a:t>
            </a:r>
          </a:p>
          <a:p>
            <a:r>
              <a:rPr lang="en-US" dirty="0" smtClean="0"/>
              <a:t>what attacks are being</a:t>
            </a:r>
            <a:r>
              <a:rPr lang="en-US" baseline="0" dirty="0" smtClean="0"/>
              <a:t> used, </a:t>
            </a:r>
          </a:p>
          <a:p>
            <a:r>
              <a:rPr lang="en-US" baseline="0" dirty="0" smtClean="0"/>
              <a:t>how they are being implemented </a:t>
            </a:r>
          </a:p>
          <a:p>
            <a:r>
              <a:rPr lang="en-US" baseline="0" dirty="0" smtClean="0"/>
              <a:t>what are the tools</a:t>
            </a:r>
          </a:p>
          <a:p>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39</a:t>
            </a:fld>
            <a:endParaRPr lang="en-GB"/>
          </a:p>
        </p:txBody>
      </p:sp>
    </p:spTree>
    <p:extLst>
      <p:ext uri="{BB962C8B-B14F-4D97-AF65-F5344CB8AC3E}">
        <p14:creationId xmlns="" xmlns:p14="http://schemas.microsoft.com/office/powerpoint/2010/main" val="224363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be too</a:t>
            </a:r>
            <a:r>
              <a:rPr lang="en-US" baseline="0" dirty="0" smtClean="0"/>
              <a:t> confident.</a:t>
            </a:r>
          </a:p>
          <a:p>
            <a:r>
              <a:rPr lang="en-US" baseline="0" dirty="0" smtClean="0"/>
              <a:t>May be your employees are not susceptible to phishing, our guys can handle this, but on the phone, they really provide too much information.</a:t>
            </a:r>
          </a:p>
          <a:p>
            <a:endParaRPr lang="en-US" baseline="0" dirty="0" smtClean="0"/>
          </a:p>
          <a:p>
            <a:r>
              <a:rPr lang="en-US" baseline="0" dirty="0" smtClean="0"/>
              <a:t>Auditing and penetration test helps to find out this little pieces of information that can help to work backwards.</a:t>
            </a:r>
          </a:p>
          <a:p>
            <a:endParaRPr lang="en-US" baseline="0" dirty="0" smtClean="0"/>
          </a:p>
          <a:p>
            <a:r>
              <a:rPr lang="en-US" baseline="0" dirty="0" smtClean="0"/>
              <a:t>Audit report needs to be concise and precise.</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42</a:t>
            </a:fld>
            <a:endParaRPr lang="en-GB"/>
          </a:p>
        </p:txBody>
      </p:sp>
    </p:spTree>
    <p:extLst>
      <p:ext uri="{BB962C8B-B14F-4D97-AF65-F5344CB8AC3E}">
        <p14:creationId xmlns="" xmlns:p14="http://schemas.microsoft.com/office/powerpoint/2010/main" val="692996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 and retraining</a:t>
            </a:r>
          </a:p>
          <a:p>
            <a:r>
              <a:rPr lang="en-US" dirty="0" smtClean="0"/>
              <a:t>It</a:t>
            </a:r>
            <a:r>
              <a:rPr lang="en-US" baseline="0" dirty="0" smtClean="0"/>
              <a:t> should become something personal</a:t>
            </a:r>
          </a:p>
          <a:p>
            <a:endParaRPr lang="en-US" baseline="0" dirty="0" smtClean="0"/>
          </a:p>
          <a:p>
            <a:r>
              <a:rPr lang="en-US" baseline="0" dirty="0" smtClean="0"/>
              <a:t>Employees need to understand the value of the what they have: for example dumpster diving</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43</a:t>
            </a:fld>
            <a:endParaRPr lang="en-GB"/>
          </a:p>
        </p:txBody>
      </p:sp>
    </p:spTree>
    <p:extLst>
      <p:ext uri="{BB962C8B-B14F-4D97-AF65-F5344CB8AC3E}">
        <p14:creationId xmlns="" xmlns:p14="http://schemas.microsoft.com/office/powerpoint/2010/main" val="973927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a:t>
            </a:r>
            <a:r>
              <a:rPr lang="en-US" baseline="0" dirty="0" smtClean="0"/>
              <a:t> fire an employee</a:t>
            </a:r>
          </a:p>
          <a:p>
            <a:endParaRPr lang="en-US" baseline="0" dirty="0" smtClean="0"/>
          </a:p>
        </p:txBody>
      </p:sp>
      <p:sp>
        <p:nvSpPr>
          <p:cNvPr id="4" name="Slide Number Placeholder 3"/>
          <p:cNvSpPr>
            <a:spLocks noGrp="1"/>
          </p:cNvSpPr>
          <p:nvPr>
            <p:ph type="sldNum" sz="quarter" idx="10"/>
          </p:nvPr>
        </p:nvSpPr>
        <p:spPr/>
        <p:txBody>
          <a:bodyPr/>
          <a:lstStyle/>
          <a:p>
            <a:fld id="{CD824F3B-B4F2-4CD4-AB04-08AB12F56946}" type="slidenum">
              <a:rPr lang="en-GB" smtClean="0"/>
              <a:pPr/>
              <a:t>46</a:t>
            </a:fld>
            <a:endParaRPr lang="en-GB"/>
          </a:p>
        </p:txBody>
      </p:sp>
    </p:spTree>
    <p:extLst>
      <p:ext uri="{BB962C8B-B14F-4D97-AF65-F5344CB8AC3E}">
        <p14:creationId xmlns="" xmlns:p14="http://schemas.microsoft.com/office/powerpoint/2010/main" val="510799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Predetermined actions upon detection</a:t>
            </a:r>
          </a:p>
          <a:p>
            <a:r>
              <a:rPr lang="en-US" baseline="0" dirty="0" smtClean="0"/>
              <a:t>	If you don’t know right now what to do when you are being social engineered, you don’t have a scripts.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47</a:t>
            </a:fld>
            <a:endParaRPr lang="en-GB"/>
          </a:p>
        </p:txBody>
      </p:sp>
    </p:spTree>
    <p:extLst>
      <p:ext uri="{BB962C8B-B14F-4D97-AF65-F5344CB8AC3E}">
        <p14:creationId xmlns="" xmlns:p14="http://schemas.microsoft.com/office/powerpoint/2010/main" val="2745081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a:t>
            </a:r>
            <a:r>
              <a:rPr lang="en-US" baseline="0" dirty="0" smtClean="0"/>
              <a:t> rely too much on your actions. Don’t be too confident.</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48</a:t>
            </a:fld>
            <a:endParaRPr lang="en-GB"/>
          </a:p>
        </p:txBody>
      </p:sp>
    </p:spTree>
    <p:extLst>
      <p:ext uri="{BB962C8B-B14F-4D97-AF65-F5344CB8AC3E}">
        <p14:creationId xmlns="" xmlns:p14="http://schemas.microsoft.com/office/powerpoint/2010/main" val="689997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Don’t be a </a:t>
            </a:r>
            <a:r>
              <a:rPr lang="en-US" dirty="0" err="1" smtClean="0"/>
              <a:t>billy</a:t>
            </a:r>
            <a:r>
              <a:rPr lang="en-US" dirty="0" smtClean="0"/>
              <a:t>.</a:t>
            </a:r>
          </a:p>
          <a:p>
            <a:r>
              <a:rPr lang="en-US" dirty="0" smtClean="0"/>
              <a:t>https://www.youtube.com/watch?v=nPR131wMKEo</a:t>
            </a:r>
            <a:endParaRPr lang="en-US"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51</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Normally security threat is divided into two categories: technical hacking and social engineering.</a:t>
            </a:r>
          </a:p>
          <a:p>
            <a:endParaRPr lang="en-US" dirty="0" smtClean="0"/>
          </a:p>
          <a:p>
            <a:r>
              <a:rPr lang="en-US" dirty="0" smtClean="0"/>
              <a:t>Tricks used by the adversary to manipulate the victim to make them do things which they wouldn't normally do. </a:t>
            </a:r>
          </a:p>
          <a:p>
            <a:endParaRPr lang="en-US" dirty="0" smtClean="0"/>
          </a:p>
          <a:p>
            <a:r>
              <a:rPr lang="en-US" dirty="0" smtClean="0"/>
              <a:t>security attacks in which someone manipulates others into revealing privacy sensitive information </a:t>
            </a:r>
          </a:p>
          <a:p>
            <a:endParaRPr lang="en-US" dirty="0" smtClean="0"/>
          </a:p>
          <a:p>
            <a:r>
              <a:rPr lang="en-US" sz="1300" dirty="0" smtClean="0"/>
              <a:t>Social engineering is normally quite successful because most targets (or victims) want to trust people and provide as much help as possible.</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3</a:t>
            </a:fld>
            <a:endParaRPr lang="en-GB"/>
          </a:p>
        </p:txBody>
      </p:sp>
    </p:spTree>
    <p:extLst>
      <p:ext uri="{BB962C8B-B14F-4D97-AF65-F5344CB8AC3E}">
        <p14:creationId xmlns="" xmlns:p14="http://schemas.microsoft.com/office/powerpoint/2010/main" val="77227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4</a:t>
            </a:fld>
            <a:endParaRPr lang="en-GB"/>
          </a:p>
        </p:txBody>
      </p:sp>
    </p:spTree>
    <p:extLst>
      <p:ext uri="{BB962C8B-B14F-4D97-AF65-F5344CB8AC3E}">
        <p14:creationId xmlns="" xmlns:p14="http://schemas.microsoft.com/office/powerpoint/2010/main" val="229779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GTA San Andreas : Raiding</a:t>
            </a:r>
            <a:r>
              <a:rPr lang="en-US" baseline="0" dirty="0" smtClean="0"/>
              <a:t> the </a:t>
            </a:r>
            <a:r>
              <a:rPr lang="en-US" baseline="0" dirty="0" err="1" smtClean="0"/>
              <a:t>caligula’s</a:t>
            </a:r>
            <a:r>
              <a:rPr lang="en-US" baseline="0" dirty="0" smtClean="0"/>
              <a:t> casino with the help of social engineering example</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7</a:t>
            </a:fld>
            <a:endParaRPr lang="en-GB"/>
          </a:p>
        </p:txBody>
      </p:sp>
    </p:spTree>
    <p:extLst>
      <p:ext uri="{BB962C8B-B14F-4D97-AF65-F5344CB8AC3E}">
        <p14:creationId xmlns="" xmlns:p14="http://schemas.microsoft.com/office/powerpoint/2010/main" val="1528776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 and high-risk exposures are in the areas where employees:</a:t>
            </a:r>
          </a:p>
          <a:p>
            <a:r>
              <a:rPr lang="en-US" dirty="0" smtClean="0"/>
              <a:t>Are not made aware of social engineering threats</a:t>
            </a:r>
          </a:p>
        </p:txBody>
      </p:sp>
      <p:sp>
        <p:nvSpPr>
          <p:cNvPr id="4" name="Slide Number Placeholder 3"/>
          <p:cNvSpPr>
            <a:spLocks noGrp="1"/>
          </p:cNvSpPr>
          <p:nvPr>
            <p:ph type="sldNum" sz="quarter" idx="10"/>
          </p:nvPr>
        </p:nvSpPr>
        <p:spPr/>
        <p:txBody>
          <a:bodyPr/>
          <a:lstStyle/>
          <a:p>
            <a:fld id="{CD824F3B-B4F2-4CD4-AB04-08AB12F56946}" type="slidenum">
              <a:rPr lang="en-GB" smtClean="0"/>
              <a:pPr/>
              <a:t>8</a:t>
            </a:fld>
            <a:endParaRPr lang="en-GB"/>
          </a:p>
        </p:txBody>
      </p:sp>
    </p:spTree>
    <p:extLst>
      <p:ext uri="{BB962C8B-B14F-4D97-AF65-F5344CB8AC3E}">
        <p14:creationId xmlns="" xmlns:p14="http://schemas.microsoft.com/office/powerpoint/2010/main" val="3367491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Thus, typical positions vulnerable to social engineering attacks are:</a:t>
            </a:r>
          </a:p>
          <a:p>
            <a:r>
              <a:rPr lang="en-US" dirty="0" smtClean="0"/>
              <a:t>Secretaries/executive assistants</a:t>
            </a:r>
          </a:p>
          <a:p>
            <a:r>
              <a:rPr lang="en-US" dirty="0" smtClean="0"/>
              <a:t>Database administrators/network administrators</a:t>
            </a:r>
          </a:p>
          <a:p>
            <a:r>
              <a:rPr lang="en-US" dirty="0" smtClean="0"/>
              <a:t>Computer operators</a:t>
            </a:r>
          </a:p>
          <a:p>
            <a:r>
              <a:rPr lang="en-US" dirty="0" smtClean="0"/>
              <a:t>Call center operators</a:t>
            </a:r>
          </a:p>
          <a:p>
            <a:r>
              <a:rPr lang="en-US" dirty="0" smtClean="0"/>
              <a:t>Help desk attendants</a:t>
            </a:r>
          </a:p>
          <a:p>
            <a:r>
              <a:rPr lang="en-US" dirty="0" smtClean="0"/>
              <a:t>General users in possession of confidential data</a:t>
            </a:r>
          </a:p>
          <a:p>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9</a:t>
            </a:fld>
            <a:endParaRPr lang="en-GB"/>
          </a:p>
        </p:txBody>
      </p:sp>
    </p:spTree>
    <p:extLst>
      <p:ext uri="{BB962C8B-B14F-4D97-AF65-F5344CB8AC3E}">
        <p14:creationId xmlns="" xmlns:p14="http://schemas.microsoft.com/office/powerpoint/2010/main" val="649715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left my jacket at </a:t>
            </a:r>
            <a:r>
              <a:rPr lang="en-US" baseline="0" dirty="0" err="1" smtClean="0"/>
              <a:t>Kista</a:t>
            </a:r>
            <a:r>
              <a:rPr lang="en-US" baseline="0" dirty="0" smtClean="0"/>
              <a:t> campus.</a:t>
            </a:r>
          </a:p>
          <a:p>
            <a:r>
              <a:rPr lang="en-US" baseline="0" dirty="0" smtClean="0"/>
              <a:t>The incident.</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11</a:t>
            </a:fld>
            <a:endParaRPr lang="en-GB"/>
          </a:p>
        </p:txBody>
      </p:sp>
    </p:spTree>
    <p:extLst>
      <p:ext uri="{BB962C8B-B14F-4D97-AF65-F5344CB8AC3E}">
        <p14:creationId xmlns="" xmlns:p14="http://schemas.microsoft.com/office/powerpoint/2010/main" val="2390678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Many organizations only plan for attacks directly against physical or technical resources and ignore the threat from attacks via human resources.  Close-access techniques use face-to-face manipulation to gain physical access to computer systems and, ultimately, the information contained in them. </a:t>
            </a:r>
            <a:endParaRPr lang="en-GB" dirty="0"/>
          </a:p>
        </p:txBody>
      </p:sp>
      <p:sp>
        <p:nvSpPr>
          <p:cNvPr id="4" name="Slide Number Placeholder 3"/>
          <p:cNvSpPr>
            <a:spLocks noGrp="1"/>
          </p:cNvSpPr>
          <p:nvPr>
            <p:ph type="sldNum" sz="quarter" idx="10"/>
          </p:nvPr>
        </p:nvSpPr>
        <p:spPr/>
        <p:txBody>
          <a:bodyPr/>
          <a:lstStyle/>
          <a:p>
            <a:fld id="{CD824F3B-B4F2-4CD4-AB04-08AB12F56946}" type="slidenum">
              <a:rPr lang="en-GB" smtClean="0"/>
              <a:pPr/>
              <a:t>19</a:t>
            </a:fld>
            <a:endParaRPr lang="en-GB"/>
          </a:p>
        </p:txBody>
      </p:sp>
    </p:spTree>
    <p:extLst>
      <p:ext uri="{BB962C8B-B14F-4D97-AF65-F5344CB8AC3E}">
        <p14:creationId xmlns="" xmlns:p14="http://schemas.microsoft.com/office/powerpoint/2010/main" val="2829871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r>
              <a:rPr lang="en-US" smtClean="0"/>
              <a:t>14/12/2012</a:t>
            </a:r>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pPr/>
              <a:t>‹#›</a:t>
            </a:fld>
            <a:endParaRPr kumimoji="0" lang="en-US" sz="1400" dirty="0">
              <a:solidFill>
                <a:srgbClr val="FFFFFF"/>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t>14/12/2012</a:t>
            </a:r>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t>14/12/2012</a:t>
            </a:r>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r>
              <a:rPr lang="en-US" smtClean="0"/>
              <a:t>14/12/2012</a:t>
            </a:r>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t>14/12/2012</a:t>
            </a:r>
            <a:endParaRPr lang="en-US"/>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r>
              <a:rPr lang="en-US" smtClean="0"/>
              <a:t>14/12/2012</a:t>
            </a:r>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r>
              <a:rPr lang="en-US" smtClean="0"/>
              <a:t>14/12/2012</a:t>
            </a:r>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t>14/12/2012</a:t>
            </a:r>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14/12/2012</a:t>
            </a:r>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t>14/12/2012</a:t>
            </a:r>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t>14/12/2012</a:t>
            </a:r>
            <a:endParaRPr lang="en-US"/>
          </a:p>
        </p:txBody>
      </p:sp>
      <p:sp>
        <p:nvSpPr>
          <p:cNvPr id="6" name="Footer Placeholder 5"/>
          <p:cNvSpPr>
            <a:spLocks noGrp="1"/>
          </p:cNvSpPr>
          <p:nvPr>
            <p:ph type="ftr" sz="quarter" idx="11"/>
          </p:nvPr>
        </p:nvSpPr>
        <p:spPr>
          <a:xfrm>
            <a:off x="914400" y="6172200"/>
            <a:ext cx="3886200" cy="457200"/>
          </a:xfrm>
        </p:spPr>
        <p:txBody>
          <a:bodyPr/>
          <a:lstStyle/>
          <a:p>
            <a:endParaRPr kumimoji="0" lang="en-US" dirty="0"/>
          </a:p>
        </p:txBody>
      </p:sp>
      <p:sp>
        <p:nvSpPr>
          <p:cNvPr id="7" name="Slide Number Placeholder 6"/>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r>
              <a:rPr lang="en-US" smtClean="0"/>
              <a:t>14/12/2012</a:t>
            </a:r>
            <a:endParaRPr lang="en-US" sz="1400" dirty="0">
              <a:solidFill>
                <a:schemeClr val="tx2"/>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packetstorm.decepticons.org/docs/social-engineering/soc_eng2.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30Jy4JBDanI"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9.jpeg"/><Relationship Id="rId5" Type="http://schemas.openxmlformats.org/officeDocument/2006/relationships/hyperlink" Target="https://cybersecuritymonth.eu/press-campaign-toolbox/material/videos/clip4" TargetMode="External"/><Relationship Id="rId4" Type="http://schemas.openxmlformats.org/officeDocument/2006/relationships/hyperlink" Target="https://www.youtube.com/watch?v=c7djxL-nf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3.jpeg"/></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apwg.org/reports/apwg_trends_report_q2_2012.pdf" TargetMode="Externa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ideo" Target="http://www.youtube.com/v/nPR131wMKEo?version=3&amp;hl=en_US" TargetMode="Externa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hyperlink" Target="http://arnetminer.org/person/kurt-manske-1080708.html"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403648" y="4725144"/>
            <a:ext cx="6400800" cy="1600200"/>
          </a:xfrm>
        </p:spPr>
        <p:txBody>
          <a:bodyPr/>
          <a:lstStyle/>
          <a:p>
            <a:r>
              <a:rPr lang="en-US" dirty="0" smtClean="0"/>
              <a:t>EP2510 - Advanced Network System Security</a:t>
            </a:r>
          </a:p>
          <a:p>
            <a:r>
              <a:rPr lang="en-US" dirty="0" err="1" smtClean="0"/>
              <a:t>Rashedul</a:t>
            </a:r>
            <a:r>
              <a:rPr lang="en-US" dirty="0" smtClean="0"/>
              <a:t> Amin </a:t>
            </a:r>
            <a:r>
              <a:rPr lang="en-US" dirty="0" err="1" smtClean="0"/>
              <a:t>Tuhin</a:t>
            </a:r>
            <a:r>
              <a:rPr lang="en-US" dirty="0" smtClean="0"/>
              <a:t> </a:t>
            </a:r>
          </a:p>
          <a:p>
            <a:r>
              <a:rPr lang="en-US" dirty="0" smtClean="0"/>
              <a:t>December 14, 2012</a:t>
            </a:r>
            <a:endParaRPr lang="en-GB" dirty="0"/>
          </a:p>
        </p:txBody>
      </p:sp>
      <p:sp>
        <p:nvSpPr>
          <p:cNvPr id="3" name="Title 2"/>
          <p:cNvSpPr>
            <a:spLocks noGrp="1"/>
          </p:cNvSpPr>
          <p:nvPr>
            <p:ph type="ctrTitle"/>
          </p:nvPr>
        </p:nvSpPr>
        <p:spPr/>
        <p:txBody>
          <a:bodyPr/>
          <a:lstStyle/>
          <a:p>
            <a:r>
              <a:rPr lang="en-US" dirty="0" smtClean="0"/>
              <a:t>Social Engineering Attack</a:t>
            </a:r>
            <a:endParaRPr lang="en-GB" dirty="0"/>
          </a:p>
        </p:txBody>
      </p:sp>
      <p:pic>
        <p:nvPicPr>
          <p:cNvPr id="40964" name="Picture 4" descr="KTH"/>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779912" y="3212976"/>
            <a:ext cx="1440160" cy="14401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50910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a:p>
        </p:txBody>
      </p:sp>
      <p:sp>
        <p:nvSpPr>
          <p:cNvPr id="4" name="Content Placeholder 3"/>
          <p:cNvSpPr>
            <a:spLocks noGrp="1"/>
          </p:cNvSpPr>
          <p:nvPr>
            <p:ph sz="quarter" idx="2"/>
          </p:nvPr>
        </p:nvSpPr>
        <p:spPr/>
        <p:txBody>
          <a:bodyPr/>
          <a:lstStyle/>
          <a:p>
            <a:endParaRPr lang="en-GB"/>
          </a:p>
        </p:txBody>
      </p:sp>
      <p:pic>
        <p:nvPicPr>
          <p:cNvPr id="43012" name="Picture 4" descr="http://memeblender.com/wp-content/uploads/2012/04/cuteness-overload-meme-is-it-okay-if-i-drive.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63688" y="30941"/>
            <a:ext cx="6177993" cy="6793119"/>
          </a:xfrm>
          <a:prstGeom prst="rect">
            <a:avLst/>
          </a:prstGeom>
          <a:noFill/>
          <a:extLst>
            <a:ext uri="{909E8E84-426E-40DD-AFC4-6F175D3DCCD1}">
              <a14:hiddenFill xmlns="" xmlns:a14="http://schemas.microsoft.com/office/drawing/2010/main">
                <a:solidFill>
                  <a:srgbClr val="FFFFFF"/>
                </a:solidFill>
              </a14:hiddenFill>
            </a:ext>
          </a:extLst>
        </p:spPr>
      </p:pic>
      <p:pic>
        <p:nvPicPr>
          <p:cNvPr id="43010" name="Picture 2" descr="http://www.solarpowerrocks.com/wp-content/uploads/2007/11/scam23.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71600" y="30941"/>
            <a:ext cx="7648840" cy="679311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r>
              <a:rPr lang="en-US" dirty="0" smtClean="0"/>
              <a:t>14/12/2012</a:t>
            </a:r>
            <a:endParaRPr lang="en-US" dirty="0"/>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10</a:t>
            </a:fld>
            <a:endParaRPr kumimoji="0" lang="en-US"/>
          </a:p>
        </p:txBody>
      </p:sp>
    </p:spTree>
    <p:extLst>
      <p:ext uri="{BB962C8B-B14F-4D97-AF65-F5344CB8AC3E}">
        <p14:creationId xmlns="" xmlns:p14="http://schemas.microsoft.com/office/powerpoint/2010/main" val="149259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3010"/>
                                        </p:tgtEl>
                                      </p:cBhvr>
                                    </p:animEffect>
                                    <p:set>
                                      <p:cBhvr>
                                        <p:cTn id="7" dur="1" fill="hold">
                                          <p:stCondLst>
                                            <p:cond delay="499"/>
                                          </p:stCondLst>
                                        </p:cTn>
                                        <p:tgtEl>
                                          <p:spTgt spid="430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 forgot my access card can i come in please - "/>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51520" y="620688"/>
            <a:ext cx="8655547" cy="571958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3842756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Yes, you can …</a:t>
            </a:r>
            <a:endParaRPr lang="en-GB" b="1" dirty="0"/>
          </a:p>
        </p:txBody>
      </p:sp>
      <p:pic>
        <p:nvPicPr>
          <p:cNvPr id="8194" name="Picture 2" descr="http://alltheragefaces.com/img/faces/png/happy-cuteness-overload.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42456" y="2132856"/>
            <a:ext cx="4032448" cy="400940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46334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TELL ME </a:t>
            </a:r>
            <a:br>
              <a:rPr lang="en-US" b="1" dirty="0" smtClean="0"/>
            </a:br>
            <a:r>
              <a:rPr lang="en-US" b="1" dirty="0" smtClean="0"/>
              <a:t>THE PASSWORD &amp;%#*** !! </a:t>
            </a:r>
            <a:endParaRPr lang="en-GB" b="1" dirty="0"/>
          </a:p>
        </p:txBody>
      </p:sp>
      <p:pic>
        <p:nvPicPr>
          <p:cNvPr id="7170" name="Picture 2" descr="http://alltheragefaces.com/img/faces/large/angry-say-what-again-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07704" y="1484520"/>
            <a:ext cx="4752528" cy="53559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3214061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a:p>
        </p:txBody>
      </p:sp>
      <p:pic>
        <p:nvPicPr>
          <p:cNvPr id="52227"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07" y="2341"/>
            <a:ext cx="9144000" cy="69637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52616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 forgot my access card can i come in please - "/>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1520" y="620688"/>
            <a:ext cx="8655547" cy="571958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322897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a:p>
        </p:txBody>
      </p:sp>
      <p:pic>
        <p:nvPicPr>
          <p:cNvPr id="10244" name="Picture 4" descr="http://forums.finalgear.com/attachments/general-automotive/awesome-thread-automotive-edition/8400d1352527684-how-about-no-bear.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44624" y="1561"/>
            <a:ext cx="11585640" cy="691276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38428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a:p>
        </p:txBody>
      </p:sp>
      <p:pic>
        <p:nvPicPr>
          <p:cNvPr id="12290" name="Picture 2" descr="http://morfis.files.wordpress.com/2009/10/sad-dog01.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40568" y="2341"/>
            <a:ext cx="10192882" cy="68556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08381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ttp://greece.mrdonn.org/greece08.gif"/>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99992" y="3167786"/>
            <a:ext cx="3096344" cy="313818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Exploits</a:t>
            </a:r>
            <a:endParaRPr lang="en-GB" dirty="0"/>
          </a:p>
        </p:txBody>
      </p:sp>
      <p:sp>
        <p:nvSpPr>
          <p:cNvPr id="3" name="Content Placeholder 2"/>
          <p:cNvSpPr>
            <a:spLocks noGrp="1"/>
          </p:cNvSpPr>
          <p:nvPr>
            <p:ph sz="quarter" idx="1"/>
          </p:nvPr>
        </p:nvSpPr>
        <p:spPr/>
        <p:txBody>
          <a:bodyPr>
            <a:normAutofit/>
          </a:bodyPr>
          <a:lstStyle/>
          <a:p>
            <a:r>
              <a:rPr lang="en-US" sz="3600" dirty="0" smtClean="0"/>
              <a:t>Trust</a:t>
            </a:r>
          </a:p>
          <a:p>
            <a:r>
              <a:rPr lang="en-US" sz="3600" dirty="0" smtClean="0"/>
              <a:t>Sympathy</a:t>
            </a:r>
          </a:p>
          <a:p>
            <a:r>
              <a:rPr lang="en-US" sz="3600" dirty="0" smtClean="0"/>
              <a:t>Willingness to help</a:t>
            </a:r>
          </a:p>
          <a:p>
            <a:r>
              <a:rPr lang="en-GB" sz="3600" dirty="0" smtClean="0"/>
              <a:t>Persuasion</a:t>
            </a:r>
          </a:p>
          <a:p>
            <a:r>
              <a:rPr lang="en-GB" sz="3600" dirty="0" smtClean="0"/>
              <a:t>Decoy</a:t>
            </a:r>
          </a:p>
          <a:p>
            <a:r>
              <a:rPr lang="en-US" sz="3600" dirty="0"/>
              <a:t>Theft</a:t>
            </a:r>
            <a:endParaRPr lang="en-GB" sz="3600" dirty="0"/>
          </a:p>
          <a:p>
            <a:pPr marL="0" indent="0">
              <a:buNone/>
            </a:pPr>
            <a:endParaRPr lang="en-GB" sz="3600" dirty="0"/>
          </a:p>
          <a:p>
            <a:endParaRPr lang="en-GB" sz="3600" dirty="0"/>
          </a:p>
        </p:txBody>
      </p:sp>
      <p:sp>
        <p:nvSpPr>
          <p:cNvPr id="4" name="Content Placeholder 3"/>
          <p:cNvSpPr>
            <a:spLocks noGrp="1"/>
          </p:cNvSpPr>
          <p:nvPr>
            <p:ph sz="quarter" idx="2"/>
          </p:nvPr>
        </p:nvSpPr>
        <p:spPr/>
        <p:txBody>
          <a:bodyPr>
            <a:normAutofit/>
          </a:bodyPr>
          <a:lstStyle/>
          <a:p>
            <a:r>
              <a:rPr lang="en-GB" sz="3600" dirty="0" smtClean="0"/>
              <a:t>Shoulder </a:t>
            </a:r>
            <a:r>
              <a:rPr lang="en-GB" sz="3600" dirty="0"/>
              <a:t>surfing</a:t>
            </a:r>
          </a:p>
          <a:p>
            <a:r>
              <a:rPr lang="en-GB" sz="3600" dirty="0"/>
              <a:t>Reverse Social </a:t>
            </a:r>
            <a:r>
              <a:rPr lang="en-GB" sz="3600" dirty="0" smtClean="0"/>
              <a:t>Engineering</a:t>
            </a:r>
            <a:endParaRPr lang="en-GB" sz="3600" dirty="0"/>
          </a:p>
        </p:txBody>
      </p:sp>
      <p:sp>
        <p:nvSpPr>
          <p:cNvPr id="5" name="Date Placeholder 4"/>
          <p:cNvSpPr>
            <a:spLocks noGrp="1"/>
          </p:cNvSpPr>
          <p:nvPr>
            <p:ph type="dt" sz="half" idx="10"/>
          </p:nvPr>
        </p:nvSpPr>
        <p:spPr/>
        <p:txBody>
          <a:bodyPr/>
          <a:lstStyle/>
          <a:p>
            <a:r>
              <a:rPr lang="en-US" smtClean="0"/>
              <a:t>14/12/2012</a:t>
            </a:r>
            <a:endParaRPr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18</a:t>
            </a:fld>
            <a:endParaRPr kumimoji="0" lang="en-US"/>
          </a:p>
        </p:txBody>
      </p:sp>
    </p:spTree>
    <p:extLst>
      <p:ext uri="{BB962C8B-B14F-4D97-AF65-F5344CB8AC3E}">
        <p14:creationId xmlns="" xmlns:p14="http://schemas.microsoft.com/office/powerpoint/2010/main" val="32279145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Close-access </a:t>
            </a:r>
            <a:r>
              <a:rPr lang="en-GB" dirty="0" smtClean="0"/>
              <a:t>Techniques</a:t>
            </a:r>
            <a:endParaRPr lang="en-GB" dirty="0"/>
          </a:p>
        </p:txBody>
      </p:sp>
      <p:sp>
        <p:nvSpPr>
          <p:cNvPr id="3" name="Content Placeholder 2"/>
          <p:cNvSpPr>
            <a:spLocks noGrp="1"/>
          </p:cNvSpPr>
          <p:nvPr>
            <p:ph sz="quarter" idx="1"/>
          </p:nvPr>
        </p:nvSpPr>
        <p:spPr>
          <a:xfrm>
            <a:off x="914400" y="1447800"/>
            <a:ext cx="7330008" cy="4572000"/>
          </a:xfrm>
        </p:spPr>
        <p:txBody>
          <a:bodyPr>
            <a:normAutofit fontScale="92500" lnSpcReduction="10000"/>
          </a:bodyPr>
          <a:lstStyle/>
          <a:p>
            <a:r>
              <a:rPr lang="en-US" sz="3200" dirty="0" smtClean="0"/>
              <a:t>Posing </a:t>
            </a:r>
            <a:r>
              <a:rPr lang="en-US" sz="3200" dirty="0"/>
              <a:t>as someone in authority </a:t>
            </a:r>
            <a:endParaRPr lang="en-US" sz="3200" dirty="0" smtClean="0"/>
          </a:p>
          <a:p>
            <a:endParaRPr lang="en-US" sz="3200" dirty="0"/>
          </a:p>
          <a:p>
            <a:r>
              <a:rPr lang="en-US" sz="3200" dirty="0" smtClean="0"/>
              <a:t>Posing </a:t>
            </a:r>
            <a:r>
              <a:rPr lang="en-US" sz="3200" dirty="0"/>
              <a:t>as a new employee requesting help </a:t>
            </a:r>
            <a:endParaRPr lang="en-US" sz="3200" dirty="0" smtClean="0"/>
          </a:p>
          <a:p>
            <a:endParaRPr lang="en-US" sz="3200" dirty="0"/>
          </a:p>
          <a:p>
            <a:r>
              <a:rPr lang="en-US" sz="3200" dirty="0" smtClean="0"/>
              <a:t>Offering </a:t>
            </a:r>
            <a:r>
              <a:rPr lang="en-US" sz="3200" dirty="0"/>
              <a:t>help if a problem occurs, then making </a:t>
            </a:r>
            <a:r>
              <a:rPr lang="en-US" sz="3200" dirty="0" smtClean="0"/>
              <a:t>the </a:t>
            </a:r>
            <a:r>
              <a:rPr lang="en-US" sz="3200" dirty="0"/>
              <a:t>problem occur, thereby manipulating the </a:t>
            </a:r>
            <a:r>
              <a:rPr lang="en-US" sz="3200" dirty="0" smtClean="0"/>
              <a:t>victim </a:t>
            </a:r>
            <a:r>
              <a:rPr lang="en-US" sz="3200" dirty="0"/>
              <a:t>to call them for help </a:t>
            </a:r>
            <a:endParaRPr lang="en-US" sz="3200" dirty="0" smtClean="0"/>
          </a:p>
          <a:p>
            <a:endParaRPr lang="en-US" sz="3200" dirty="0"/>
          </a:p>
          <a:p>
            <a:r>
              <a:rPr lang="en-US" sz="3200" dirty="0" smtClean="0"/>
              <a:t>Using </a:t>
            </a:r>
            <a:r>
              <a:rPr lang="en-US" sz="3200" dirty="0"/>
              <a:t>insider lingo and terminology to gain trust</a:t>
            </a:r>
            <a:endParaRPr lang="en-GB" sz="3200" dirty="0"/>
          </a:p>
        </p:txBody>
      </p:sp>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19</a:t>
            </a:fld>
            <a:endParaRPr kumimoji="0" lang="en-US"/>
          </a:p>
        </p:txBody>
      </p:sp>
    </p:spTree>
    <p:extLst>
      <p:ext uri="{BB962C8B-B14F-4D97-AF65-F5344CB8AC3E}">
        <p14:creationId xmlns="" xmlns:p14="http://schemas.microsoft.com/office/powerpoint/2010/main" val="9391947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32" name="Picture 8" descr="http://news24now.com/wp-content/uploads/2011/10/Acoustic-Kitty.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03649" y="424464"/>
            <a:ext cx="6480720" cy="4856940"/>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97368" y="-243408"/>
            <a:ext cx="7820025" cy="6848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2" name="Picture 2" descr="http://news24now.com/wp-content/uploads/2011/10/Acoustic-Kitty.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331640" y="287631"/>
            <a:ext cx="6552729" cy="4856940"/>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755576" y="-238687"/>
            <a:ext cx="7812360" cy="68437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093727" y="6119399"/>
            <a:ext cx="4956550" cy="707886"/>
          </a:xfrm>
          <a:prstGeom prst="rect">
            <a:avLst/>
          </a:prstGeom>
          <a:noFill/>
        </p:spPr>
        <p:txBody>
          <a:bodyPr wrap="none" lIns="91440" tIns="45720" rIns="91440" bIns="45720">
            <a:spAutoFit/>
          </a:bodyPr>
          <a:lstStyle/>
          <a:p>
            <a:pPr algn="ctr"/>
            <a:r>
              <a:rPr lang="en-US" sz="4000" b="0" cap="none" spc="3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GETS HIT BY A TAXI</a:t>
            </a:r>
            <a:endParaRPr lang="en-US" sz="4000" b="0" cap="none" spc="3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030" name="Picture 6"/>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403648" y="373968"/>
            <a:ext cx="6480721" cy="47525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9159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 calcmode="lin" valueType="num">
                                      <p:cBhvr>
                                        <p:cTn id="17" dur="500" fill="hold"/>
                                        <p:tgtEl>
                                          <p:spTgt spid="1030"/>
                                        </p:tgtEl>
                                        <p:attrNameLst>
                                          <p:attrName>ppt_w</p:attrName>
                                        </p:attrNameLst>
                                      </p:cBhvr>
                                      <p:tavLst>
                                        <p:tav tm="0">
                                          <p:val>
                                            <p:fltVal val="0"/>
                                          </p:val>
                                        </p:tav>
                                        <p:tav tm="100000">
                                          <p:val>
                                            <p:strVal val="#ppt_w"/>
                                          </p:val>
                                        </p:tav>
                                      </p:tavLst>
                                    </p:anim>
                                    <p:anim calcmode="lin" valueType="num">
                                      <p:cBhvr>
                                        <p:cTn id="18" dur="500" fill="hold"/>
                                        <p:tgtEl>
                                          <p:spTgt spid="1030"/>
                                        </p:tgtEl>
                                        <p:attrNameLst>
                                          <p:attrName>ppt_h</p:attrName>
                                        </p:attrNameLst>
                                      </p:cBhvr>
                                      <p:tavLst>
                                        <p:tav tm="0">
                                          <p:val>
                                            <p:fltVal val="0"/>
                                          </p:val>
                                        </p:tav>
                                        <p:tav tm="100000">
                                          <p:val>
                                            <p:strVal val="#ppt_h"/>
                                          </p:val>
                                        </p:tav>
                                      </p:tavLst>
                                    </p:anim>
                                    <p:animEffect transition="in" filter="fade">
                                      <p:cBhvr>
                                        <p:cTn id="19" dur="500"/>
                                        <p:tgtEl>
                                          <p:spTgt spid="103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Steps of security</a:t>
            </a:r>
            <a:endParaRPr lang="en-GB" dirty="0"/>
          </a:p>
        </p:txBody>
      </p:sp>
      <p:sp>
        <p:nvSpPr>
          <p:cNvPr id="5" name="Content Placeholder 4"/>
          <p:cNvSpPr>
            <a:spLocks noGrp="1"/>
          </p:cNvSpPr>
          <p:nvPr>
            <p:ph sz="quarter" idx="1"/>
          </p:nvPr>
        </p:nvSpPr>
        <p:spPr>
          <a:xfrm>
            <a:off x="914400" y="1447800"/>
            <a:ext cx="3297560" cy="4572000"/>
          </a:xfrm>
        </p:spPr>
        <p:txBody>
          <a:bodyPr>
            <a:noAutofit/>
          </a:bodyPr>
          <a:lstStyle/>
          <a:p>
            <a:r>
              <a:rPr lang="en-US" sz="2800" dirty="0" smtClean="0"/>
              <a:t>Identification</a:t>
            </a:r>
          </a:p>
          <a:p>
            <a:pPr lvl="1"/>
            <a:r>
              <a:rPr lang="en-US" sz="2800" dirty="0" smtClean="0"/>
              <a:t>Do I know you?</a:t>
            </a:r>
          </a:p>
          <a:p>
            <a:r>
              <a:rPr lang="en-US" sz="2800" dirty="0" smtClean="0"/>
              <a:t>Authentication</a:t>
            </a:r>
          </a:p>
          <a:p>
            <a:pPr lvl="1"/>
            <a:r>
              <a:rPr lang="en-US" sz="2800" dirty="0" smtClean="0"/>
              <a:t>Are </a:t>
            </a:r>
            <a:r>
              <a:rPr lang="en-US" sz="2800" dirty="0"/>
              <a:t>you who you say you </a:t>
            </a:r>
            <a:r>
              <a:rPr lang="en-US" sz="2800" dirty="0" smtClean="0"/>
              <a:t>are</a:t>
            </a:r>
            <a:r>
              <a:rPr lang="en-US" sz="2800" dirty="0"/>
              <a:t>?</a:t>
            </a:r>
            <a:endParaRPr lang="en-US" sz="2800" dirty="0" smtClean="0"/>
          </a:p>
          <a:p>
            <a:r>
              <a:rPr lang="en-US" sz="2800" dirty="0" smtClean="0"/>
              <a:t>Authorization</a:t>
            </a:r>
          </a:p>
          <a:p>
            <a:pPr lvl="1"/>
            <a:r>
              <a:rPr lang="en-US" sz="2800" dirty="0"/>
              <a:t>Are you supposed to be here</a:t>
            </a:r>
            <a:r>
              <a:rPr lang="en-US" sz="2800" dirty="0" smtClean="0"/>
              <a:t>?</a:t>
            </a:r>
            <a:endParaRPr lang="en-GB" sz="2800" dirty="0"/>
          </a:p>
        </p:txBody>
      </p:sp>
      <p:pic>
        <p:nvPicPr>
          <p:cNvPr id="15362" name="Picture 2" descr="http://i0.kym-cdn.com/entries/icons/original/000/007/447/hello-yes-this-is-dog.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72000" y="1429580"/>
            <a:ext cx="4402460" cy="3895725"/>
          </a:xfrm>
          <a:prstGeom prst="rect">
            <a:avLst/>
          </a:prstGeom>
          <a:noFill/>
          <a:extLst>
            <a:ext uri="{909E8E84-426E-40DD-AFC4-6F175D3DCCD1}">
              <a14:hiddenFill xmlns="" xmlns:a14="http://schemas.microsoft.com/office/drawing/2010/main">
                <a:solidFill>
                  <a:srgbClr val="FFFFFF"/>
                </a:solidFill>
              </a14:hiddenFill>
            </a:ext>
          </a:extLst>
        </p:spPr>
      </p:pic>
      <p:pic>
        <p:nvPicPr>
          <p:cNvPr id="15368" name="Picture 8" descr="http://cdn.memegenerator.net/instances/400x/23032773.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10685" y="1167606"/>
            <a:ext cx="3810000" cy="381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5372" name="Picture 12" descr="look at my uniform i am a pilot - "/>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888962" y="1412776"/>
            <a:ext cx="3790131" cy="468052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smtClean="0"/>
              <a:t>14/12/2012</a:t>
            </a:r>
            <a:endParaRPr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20</a:t>
            </a:fld>
            <a:endParaRPr kumimoji="0" lang="en-US"/>
          </a:p>
        </p:txBody>
      </p:sp>
    </p:spTree>
    <p:extLst>
      <p:ext uri="{BB962C8B-B14F-4D97-AF65-F5344CB8AC3E}">
        <p14:creationId xmlns="" xmlns:p14="http://schemas.microsoft.com/office/powerpoint/2010/main" val="179163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5362"/>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15368"/>
                                        </p:tgtEl>
                                        <p:attrNameLst>
                                          <p:attrName>style.visibility</p:attrName>
                                        </p:attrNameLst>
                                      </p:cBhvr>
                                      <p:to>
                                        <p:strVal val="visible"/>
                                      </p:to>
                                    </p:set>
                                    <p:animEffect transition="in" filter="fade">
                                      <p:cBhvr>
                                        <p:cTn id="15" dur="500"/>
                                        <p:tgtEl>
                                          <p:spTgt spid="1536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5368"/>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15372"/>
                                        </p:tgtEl>
                                        <p:attrNameLst>
                                          <p:attrName>style.visibility</p:attrName>
                                        </p:attrNameLst>
                                      </p:cBhvr>
                                      <p:to>
                                        <p:strVal val="visible"/>
                                      </p:to>
                                    </p:set>
                                    <p:animEffect transition="in" filter="fade">
                                      <p:cBhvr>
                                        <p:cTn id="23" dur="500"/>
                                        <p:tgtEl>
                                          <p:spTgt spid="15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a:p>
        </p:txBody>
      </p:sp>
      <p:pic>
        <p:nvPicPr>
          <p:cNvPr id="16386" name="Picture 2" descr="http://quicklol.com/wp-content/uploads/2012/05/dog-flying-plane-turbulence.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4544" y="22484"/>
            <a:ext cx="10322355" cy="68355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98338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of Trust</a:t>
            </a:r>
            <a:endParaRPr lang="en-GB" dirty="0"/>
          </a:p>
        </p:txBody>
      </p:sp>
      <p:sp>
        <p:nvSpPr>
          <p:cNvPr id="3" name="Content Placeholder 2"/>
          <p:cNvSpPr>
            <a:spLocks noGrp="1"/>
          </p:cNvSpPr>
          <p:nvPr>
            <p:ph sz="quarter" idx="1"/>
          </p:nvPr>
        </p:nvSpPr>
        <p:spPr/>
        <p:txBody>
          <a:bodyPr/>
          <a:lstStyle/>
          <a:p>
            <a:endParaRPr lang="en-GB"/>
          </a:p>
        </p:txBody>
      </p:sp>
      <p:sp>
        <p:nvSpPr>
          <p:cNvPr id="4" name="Content Placeholder 3"/>
          <p:cNvSpPr>
            <a:spLocks noGrp="1"/>
          </p:cNvSpPr>
          <p:nvPr>
            <p:ph sz="quarter" idx="2"/>
          </p:nvPr>
        </p:nvSpPr>
        <p:spPr/>
        <p:txBody>
          <a:bodyPr/>
          <a:lstStyle/>
          <a:p>
            <a:endParaRPr lang="en-GB"/>
          </a:p>
        </p:txBody>
      </p:sp>
      <p:pic>
        <p:nvPicPr>
          <p:cNvPr id="3584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99592" y="1412776"/>
            <a:ext cx="7488832" cy="48404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34668" y="6292723"/>
            <a:ext cx="7818679" cy="276999"/>
          </a:xfrm>
          <a:prstGeom prst="rect">
            <a:avLst/>
          </a:prstGeom>
          <a:noFill/>
        </p:spPr>
        <p:txBody>
          <a:bodyPr wrap="none" rtlCol="0">
            <a:spAutoFit/>
          </a:bodyPr>
          <a:lstStyle/>
          <a:p>
            <a:r>
              <a:rPr lang="en-US" sz="1200" dirty="0" smtClean="0"/>
              <a:t>Source: </a:t>
            </a:r>
            <a:r>
              <a:rPr lang="en-US" sz="1200" dirty="0" err="1" smtClean="0"/>
              <a:t>Laribee</a:t>
            </a:r>
            <a:r>
              <a:rPr lang="en-US" sz="1200" dirty="0"/>
              <a:t>, L.; Barnes, D.S.; Rowe C.N.; Martell, C. H.; , </a:t>
            </a:r>
            <a:r>
              <a:rPr lang="en-US" sz="1200" dirty="0" smtClean="0"/>
              <a:t>“ </a:t>
            </a:r>
            <a:r>
              <a:rPr lang="en-US" sz="1200" i="1" dirty="0" smtClean="0"/>
              <a:t>Analysis </a:t>
            </a:r>
            <a:r>
              <a:rPr lang="en-US" sz="1200" i="1" dirty="0"/>
              <a:t>and Defensive Tools for Social-Engineering Attacks on Computer Systems</a:t>
            </a:r>
            <a:r>
              <a:rPr lang="en-US" sz="1200" dirty="0"/>
              <a:t>" </a:t>
            </a:r>
            <a:endParaRPr lang="en-GB" sz="1200" dirty="0"/>
          </a:p>
        </p:txBody>
      </p:sp>
      <p:sp>
        <p:nvSpPr>
          <p:cNvPr id="6" name="Date Placeholder 5"/>
          <p:cNvSpPr>
            <a:spLocks noGrp="1"/>
          </p:cNvSpPr>
          <p:nvPr>
            <p:ph type="dt" sz="half" idx="10"/>
          </p:nvPr>
        </p:nvSpPr>
        <p:spPr/>
        <p:txBody>
          <a:bodyPr/>
          <a:lstStyle/>
          <a:p>
            <a:r>
              <a:rPr lang="en-US" smtClean="0"/>
              <a:t>14/12/2012</a:t>
            </a:r>
            <a:endParaRPr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22</a:t>
            </a:fld>
            <a:endParaRPr kumimoji="0" lang="en-US"/>
          </a:p>
        </p:txBody>
      </p:sp>
    </p:spTree>
    <p:extLst>
      <p:ext uri="{BB962C8B-B14F-4D97-AF65-F5344CB8AC3E}">
        <p14:creationId xmlns="" xmlns:p14="http://schemas.microsoft.com/office/powerpoint/2010/main" val="2292709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34668" y="6292723"/>
            <a:ext cx="7818679" cy="276999"/>
          </a:xfrm>
          <a:prstGeom prst="rect">
            <a:avLst/>
          </a:prstGeom>
          <a:noFill/>
        </p:spPr>
        <p:txBody>
          <a:bodyPr wrap="none" rtlCol="0">
            <a:spAutoFit/>
          </a:bodyPr>
          <a:lstStyle/>
          <a:p>
            <a:r>
              <a:rPr lang="en-US" sz="1200" dirty="0" smtClean="0"/>
              <a:t>Source: </a:t>
            </a:r>
            <a:r>
              <a:rPr lang="en-US" sz="1200" dirty="0" err="1" smtClean="0"/>
              <a:t>Laribee</a:t>
            </a:r>
            <a:r>
              <a:rPr lang="en-US" sz="1200" dirty="0"/>
              <a:t>, L.; Barnes, D.S.; Rowe C.N.; Martell, C. H.; , </a:t>
            </a:r>
            <a:r>
              <a:rPr lang="en-US" sz="1200" dirty="0" smtClean="0"/>
              <a:t>“ </a:t>
            </a:r>
            <a:r>
              <a:rPr lang="en-US" sz="1200" i="1" dirty="0" smtClean="0"/>
              <a:t>Analysis </a:t>
            </a:r>
            <a:r>
              <a:rPr lang="en-US" sz="1200" i="1" dirty="0"/>
              <a:t>and Defensive Tools for Social-Engineering Attacks on Computer Systems</a:t>
            </a:r>
            <a:r>
              <a:rPr lang="en-US" sz="1200" dirty="0"/>
              <a:t>" </a:t>
            </a:r>
            <a:endParaRPr lang="en-GB" sz="1200" dirty="0"/>
          </a:p>
        </p:txBody>
      </p:sp>
      <p:pic>
        <p:nvPicPr>
          <p:cNvPr id="3686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35696" y="863473"/>
            <a:ext cx="6581775" cy="542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Model of Attack</a:t>
            </a:r>
            <a:endParaRPr lang="en-GB" dirty="0"/>
          </a:p>
        </p:txBody>
      </p:sp>
      <p:sp>
        <p:nvSpPr>
          <p:cNvPr id="6" name="Date Placeholder 5"/>
          <p:cNvSpPr>
            <a:spLocks noGrp="1"/>
          </p:cNvSpPr>
          <p:nvPr>
            <p:ph type="dt" sz="half" idx="10"/>
          </p:nvPr>
        </p:nvSpPr>
        <p:spPr/>
        <p:txBody>
          <a:bodyPr/>
          <a:lstStyle/>
          <a:p>
            <a:r>
              <a:rPr lang="en-US" smtClean="0"/>
              <a:t>14/12/2012</a:t>
            </a:r>
            <a:endParaRPr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23</a:t>
            </a:fld>
            <a:endParaRPr kumimoji="0" lang="en-US"/>
          </a:p>
        </p:txBody>
      </p:sp>
    </p:spTree>
    <p:extLst>
      <p:ext uri="{BB962C8B-B14F-4D97-AF65-F5344CB8AC3E}">
        <p14:creationId xmlns="" xmlns:p14="http://schemas.microsoft.com/office/powerpoint/2010/main" val="33649882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attack</a:t>
            </a:r>
            <a:endParaRPr lang="en-GB" dirty="0"/>
          </a:p>
        </p:txBody>
      </p:sp>
      <p:sp>
        <p:nvSpPr>
          <p:cNvPr id="4" name="Content Placeholder 3"/>
          <p:cNvSpPr>
            <a:spLocks noGrp="1"/>
          </p:cNvSpPr>
          <p:nvPr>
            <p:ph sz="quarter" idx="1"/>
          </p:nvPr>
        </p:nvSpPr>
        <p:spPr/>
        <p:txBody>
          <a:bodyPr/>
          <a:lstStyle/>
          <a:p>
            <a:r>
              <a:rPr lang="en-US" dirty="0" smtClean="0"/>
              <a:t>Human Based</a:t>
            </a:r>
            <a:endParaRPr lang="en-GB" dirty="0"/>
          </a:p>
        </p:txBody>
      </p:sp>
      <p:sp>
        <p:nvSpPr>
          <p:cNvPr id="5" name="Content Placeholder 4"/>
          <p:cNvSpPr>
            <a:spLocks noGrp="1"/>
          </p:cNvSpPr>
          <p:nvPr>
            <p:ph sz="quarter" idx="2"/>
          </p:nvPr>
        </p:nvSpPr>
        <p:spPr/>
        <p:txBody>
          <a:bodyPr/>
          <a:lstStyle/>
          <a:p>
            <a:r>
              <a:rPr lang="en-US" dirty="0" smtClean="0"/>
              <a:t>Computer Based</a:t>
            </a:r>
            <a:endParaRPr lang="en-GB" dirty="0"/>
          </a:p>
        </p:txBody>
      </p:sp>
      <p:pic>
        <p:nvPicPr>
          <p:cNvPr id="45058" name="Picture 2" descr="http://www.maltatoday.com.mt/file.aspx?f=5685&amp;width=440&amp;height=297"/>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3528" y="2348880"/>
            <a:ext cx="4191000" cy="3143250"/>
          </a:xfrm>
          <a:prstGeom prst="rect">
            <a:avLst/>
          </a:prstGeom>
          <a:noFill/>
          <a:extLst>
            <a:ext uri="{909E8E84-426E-40DD-AFC4-6F175D3DCCD1}">
              <a14:hiddenFill xmlns="" xmlns:a14="http://schemas.microsoft.com/office/drawing/2010/main">
                <a:solidFill>
                  <a:srgbClr val="FFFFFF"/>
                </a:solidFill>
              </a14:hiddenFill>
            </a:ext>
          </a:extLst>
        </p:spPr>
      </p:pic>
      <p:pic>
        <p:nvPicPr>
          <p:cNvPr id="45060" name="Picture 4" descr="http://getfreegizmos.com/wp-content/uploads/2010/07/1259-au-300x250.gif"/>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16016" y="2157840"/>
            <a:ext cx="4248472" cy="354039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smtClean="0"/>
              <a:t>14/12/2012</a:t>
            </a:r>
            <a:endParaRPr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24</a:t>
            </a:fld>
            <a:endParaRPr kumimoji="0" lang="en-US"/>
          </a:p>
        </p:txBody>
      </p:sp>
    </p:spTree>
    <p:extLst>
      <p:ext uri="{BB962C8B-B14F-4D97-AF65-F5344CB8AC3E}">
        <p14:creationId xmlns="" xmlns:p14="http://schemas.microsoft.com/office/powerpoint/2010/main" val="37090763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https://encrypted-tbn1.gstatic.com/images?q=tbn:ANd9GcTbqB8wn1yNQHuTX1CozxHQZCMV8SjfBAzCGrKKMJb08UX-jC7Dcw"/>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533818" y="3429000"/>
            <a:ext cx="3398329" cy="211797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Goals of the attack</a:t>
            </a:r>
            <a:endParaRPr lang="en-GB" dirty="0"/>
          </a:p>
        </p:txBody>
      </p:sp>
      <p:sp>
        <p:nvSpPr>
          <p:cNvPr id="3" name="Content Placeholder 2"/>
          <p:cNvSpPr>
            <a:spLocks noGrp="1"/>
          </p:cNvSpPr>
          <p:nvPr>
            <p:ph sz="quarter" idx="1"/>
          </p:nvPr>
        </p:nvSpPr>
        <p:spPr/>
        <p:txBody>
          <a:bodyPr>
            <a:normAutofit/>
          </a:bodyPr>
          <a:lstStyle/>
          <a:p>
            <a:r>
              <a:rPr lang="en-US" sz="3200" dirty="0"/>
              <a:t>Same as typical </a:t>
            </a:r>
            <a:r>
              <a:rPr lang="en-US" sz="3200" dirty="0" smtClean="0"/>
              <a:t>hacking </a:t>
            </a:r>
            <a:endParaRPr lang="en-US" sz="3200" dirty="0"/>
          </a:p>
          <a:p>
            <a:r>
              <a:rPr lang="en-US" sz="3200" dirty="0"/>
              <a:t>To gain unauthorized access to systems or information in order to commit crimes.</a:t>
            </a:r>
          </a:p>
          <a:p>
            <a:pPr lvl="1"/>
            <a:r>
              <a:rPr lang="en-US" sz="3000" dirty="0"/>
              <a:t>Fraud</a:t>
            </a:r>
          </a:p>
          <a:p>
            <a:pPr lvl="1"/>
            <a:r>
              <a:rPr lang="en-US" sz="3000" dirty="0"/>
              <a:t>Network intrusion</a:t>
            </a:r>
          </a:p>
          <a:p>
            <a:pPr lvl="1"/>
            <a:r>
              <a:rPr lang="en-US" sz="3000" dirty="0"/>
              <a:t>Industrial espionage</a:t>
            </a:r>
          </a:p>
          <a:p>
            <a:pPr lvl="1"/>
            <a:r>
              <a:rPr lang="en-US" sz="3000" dirty="0"/>
              <a:t>Identity theft</a:t>
            </a:r>
          </a:p>
          <a:p>
            <a:pPr lvl="1"/>
            <a:r>
              <a:rPr lang="en-US" sz="3000" dirty="0"/>
              <a:t>Disrupt the system or </a:t>
            </a:r>
            <a:r>
              <a:rPr lang="en-US" sz="3000" dirty="0" smtClean="0"/>
              <a:t>network</a:t>
            </a:r>
            <a:endParaRPr lang="en-US" sz="3000" dirty="0"/>
          </a:p>
        </p:txBody>
      </p:sp>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25</a:t>
            </a:fld>
            <a:endParaRPr kumimoji="0" lang="en-US"/>
          </a:p>
        </p:txBody>
      </p:sp>
    </p:spTree>
    <p:extLst>
      <p:ext uri="{BB962C8B-B14F-4D97-AF65-F5344CB8AC3E}">
        <p14:creationId xmlns="" xmlns:p14="http://schemas.microsoft.com/office/powerpoint/2010/main" val="771787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a:t>
            </a:r>
            <a:endParaRPr lang="en-GB" dirty="0"/>
          </a:p>
        </p:txBody>
      </p:sp>
      <p:sp>
        <p:nvSpPr>
          <p:cNvPr id="3" name="Content Placeholder 2"/>
          <p:cNvSpPr>
            <a:spLocks noGrp="1"/>
          </p:cNvSpPr>
          <p:nvPr>
            <p:ph sz="quarter" idx="1"/>
          </p:nvPr>
        </p:nvSpPr>
        <p:spPr>
          <a:xfrm>
            <a:off x="914400" y="1748444"/>
            <a:ext cx="3513584" cy="4271356"/>
          </a:xfrm>
        </p:spPr>
        <p:txBody>
          <a:bodyPr>
            <a:normAutofit/>
          </a:bodyPr>
          <a:lstStyle/>
          <a:p>
            <a:r>
              <a:rPr lang="en-US" sz="3200" dirty="0" smtClean="0"/>
              <a:t>Theft </a:t>
            </a:r>
            <a:r>
              <a:rPr lang="en-US" sz="3200" dirty="0"/>
              <a:t>of mobile devices</a:t>
            </a:r>
          </a:p>
          <a:p>
            <a:r>
              <a:rPr lang="en-US" sz="3200" dirty="0" smtClean="0"/>
              <a:t>Piggybacking</a:t>
            </a:r>
            <a:endParaRPr lang="en-US" sz="3200" dirty="0"/>
          </a:p>
          <a:p>
            <a:r>
              <a:rPr lang="en-US" sz="3200" dirty="0" smtClean="0"/>
              <a:t>Tailgating</a:t>
            </a:r>
            <a:endParaRPr lang="en-US" sz="3200" dirty="0"/>
          </a:p>
          <a:p>
            <a:r>
              <a:rPr lang="en-US" sz="3200" dirty="0" smtClean="0"/>
              <a:t>Telephonic Cheat</a:t>
            </a:r>
          </a:p>
          <a:p>
            <a:r>
              <a:rPr lang="en-US" sz="3200" dirty="0" smtClean="0"/>
              <a:t>Eavesdropping</a:t>
            </a:r>
            <a:endParaRPr lang="en-GB" sz="3200" dirty="0"/>
          </a:p>
        </p:txBody>
      </p:sp>
      <p:pic>
        <p:nvPicPr>
          <p:cNvPr id="51202" name="Picture 2" descr="http://youwillneverfind.us/performancetechnology/wp-content/uploads/2010/02/Bush-eavesdropping.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427984" y="1748444"/>
            <a:ext cx="4114800" cy="41148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26</a:t>
            </a:fld>
            <a:endParaRPr kumimoji="0" lang="en-US"/>
          </a:p>
        </p:txBody>
      </p:sp>
    </p:spTree>
    <p:extLst>
      <p:ext uri="{BB962C8B-B14F-4D97-AF65-F5344CB8AC3E}">
        <p14:creationId xmlns="" xmlns:p14="http://schemas.microsoft.com/office/powerpoint/2010/main" val="23364180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Engineering by Phone</a:t>
            </a:r>
          </a:p>
        </p:txBody>
      </p:sp>
      <p:sp>
        <p:nvSpPr>
          <p:cNvPr id="3" name="Content Placeholder 2"/>
          <p:cNvSpPr>
            <a:spLocks noGrp="1"/>
          </p:cNvSpPr>
          <p:nvPr>
            <p:ph sz="quarter" idx="1"/>
          </p:nvPr>
        </p:nvSpPr>
        <p:spPr/>
        <p:txBody>
          <a:bodyPr/>
          <a:lstStyle/>
          <a:p>
            <a:r>
              <a:rPr lang="en-US" dirty="0" smtClean="0"/>
              <a:t>’Hi</a:t>
            </a:r>
            <a:r>
              <a:rPr lang="en-US" dirty="0"/>
              <a:t>, I’m your AT&amp;T rep, I’m stuck on a pole. I need you to punch a bunch of buttons for me</a:t>
            </a:r>
            <a:r>
              <a:rPr lang="en-US" dirty="0" smtClean="0"/>
              <a:t>.’</a:t>
            </a:r>
          </a:p>
          <a:p>
            <a:r>
              <a:rPr lang="en-US" dirty="0"/>
              <a:t>‘Have you been calling Egypt for the last six hours?’ </a:t>
            </a:r>
            <a:r>
              <a:rPr lang="en-US" dirty="0" smtClean="0"/>
              <a:t>...  ‘You’re </a:t>
            </a:r>
            <a:r>
              <a:rPr lang="en-US" dirty="0"/>
              <a:t>responsible for the $2,000, you have to pay that</a:t>
            </a:r>
            <a:r>
              <a:rPr lang="en-US" dirty="0" smtClean="0"/>
              <a:t>...’</a:t>
            </a:r>
            <a:r>
              <a:rPr lang="en-GB" dirty="0" smtClean="0"/>
              <a:t> </a:t>
            </a:r>
            <a:r>
              <a:rPr lang="en-US" dirty="0"/>
              <a:t>‘I’m putting my job on the line </a:t>
            </a:r>
            <a:r>
              <a:rPr lang="en-US" dirty="0" smtClean="0"/>
              <a:t>… you </a:t>
            </a:r>
            <a:r>
              <a:rPr lang="en-US" dirty="0"/>
              <a:t>need to read off that AT&amp;T card number and PIN and then I’ll get rid of the charge for you</a:t>
            </a:r>
            <a:r>
              <a:rPr lang="en-US" dirty="0" smtClean="0"/>
              <a:t>.’</a:t>
            </a:r>
          </a:p>
          <a:p>
            <a:endParaRPr lang="en-US" dirty="0"/>
          </a:p>
          <a:p>
            <a:r>
              <a:rPr lang="en-US" i="1" dirty="0" smtClean="0"/>
              <a:t>Similar approach is applied to obtain credit card numbers and ATM pins. </a:t>
            </a:r>
            <a:r>
              <a:rPr lang="en-US" i="1" dirty="0"/>
              <a:t> </a:t>
            </a:r>
            <a:r>
              <a:rPr lang="en-US" i="1" dirty="0" smtClean="0"/>
              <a:t>Also targeted to call center employees.</a:t>
            </a:r>
            <a:endParaRPr lang="en-US" i="1" dirty="0"/>
          </a:p>
        </p:txBody>
      </p:sp>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27</a:t>
            </a:fld>
            <a:endParaRPr kumimoji="0" lang="en-US"/>
          </a:p>
        </p:txBody>
      </p:sp>
    </p:spTree>
    <p:extLst>
      <p:ext uri="{BB962C8B-B14F-4D97-AF65-F5344CB8AC3E}">
        <p14:creationId xmlns="" xmlns:p14="http://schemas.microsoft.com/office/powerpoint/2010/main" val="18914220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Dumpster Diving</a:t>
            </a:r>
            <a:endParaRPr lang="en-GB" dirty="0"/>
          </a:p>
        </p:txBody>
      </p:sp>
      <p:sp>
        <p:nvSpPr>
          <p:cNvPr id="3" name="Content Placeholder 2"/>
          <p:cNvSpPr>
            <a:spLocks noGrp="1"/>
          </p:cNvSpPr>
          <p:nvPr>
            <p:ph sz="quarter" idx="1"/>
          </p:nvPr>
        </p:nvSpPr>
        <p:spPr/>
        <p:txBody>
          <a:bodyPr/>
          <a:lstStyle/>
          <a:p>
            <a:r>
              <a:rPr lang="en-US" dirty="0"/>
              <a:t>C</a:t>
            </a:r>
            <a:r>
              <a:rPr lang="en-US" dirty="0" smtClean="0"/>
              <a:t>ompany </a:t>
            </a:r>
            <a:r>
              <a:rPr lang="en-US" dirty="0"/>
              <a:t>phone </a:t>
            </a:r>
            <a:r>
              <a:rPr lang="en-US" dirty="0" smtClean="0"/>
              <a:t>books</a:t>
            </a:r>
          </a:p>
          <a:p>
            <a:r>
              <a:rPr lang="en-US" dirty="0" smtClean="0"/>
              <a:t>Organizational charts</a:t>
            </a:r>
          </a:p>
          <a:p>
            <a:r>
              <a:rPr lang="en-US" dirty="0"/>
              <a:t>C</a:t>
            </a:r>
            <a:r>
              <a:rPr lang="en-US" dirty="0" smtClean="0"/>
              <a:t>ompany </a:t>
            </a:r>
            <a:r>
              <a:rPr lang="en-US" dirty="0"/>
              <a:t>policy </a:t>
            </a:r>
            <a:r>
              <a:rPr lang="en-US" dirty="0" smtClean="0"/>
              <a:t>manuals</a:t>
            </a:r>
          </a:p>
          <a:p>
            <a:r>
              <a:rPr lang="en-US" dirty="0"/>
              <a:t>S</a:t>
            </a:r>
            <a:r>
              <a:rPr lang="en-US" dirty="0" smtClean="0"/>
              <a:t>ystem manuals</a:t>
            </a:r>
          </a:p>
          <a:p>
            <a:r>
              <a:rPr lang="en-US" dirty="0"/>
              <a:t>P</a:t>
            </a:r>
            <a:r>
              <a:rPr lang="en-US" dirty="0" smtClean="0"/>
              <a:t>rintouts </a:t>
            </a:r>
            <a:r>
              <a:rPr lang="en-US" dirty="0"/>
              <a:t>of sensitive data or login names and </a:t>
            </a:r>
            <a:r>
              <a:rPr lang="en-US" dirty="0" smtClean="0"/>
              <a:t>passwords</a:t>
            </a:r>
          </a:p>
          <a:p>
            <a:r>
              <a:rPr lang="en-US" dirty="0"/>
              <a:t>P</a:t>
            </a:r>
            <a:r>
              <a:rPr lang="en-US" dirty="0" smtClean="0"/>
              <a:t>rintouts </a:t>
            </a:r>
            <a:r>
              <a:rPr lang="en-US" dirty="0"/>
              <a:t>of source </a:t>
            </a:r>
            <a:r>
              <a:rPr lang="en-US" dirty="0" smtClean="0"/>
              <a:t>code</a:t>
            </a:r>
          </a:p>
          <a:p>
            <a:r>
              <a:rPr lang="en-US" dirty="0"/>
              <a:t>D</a:t>
            </a:r>
            <a:r>
              <a:rPr lang="en-US" dirty="0" smtClean="0"/>
              <a:t>isks </a:t>
            </a:r>
            <a:r>
              <a:rPr lang="en-US" dirty="0"/>
              <a:t>and </a:t>
            </a:r>
            <a:r>
              <a:rPr lang="en-US" dirty="0" smtClean="0"/>
              <a:t>tapes etc.</a:t>
            </a:r>
          </a:p>
          <a:p>
            <a:pPr lvl="1"/>
            <a:endParaRPr lang="en-US" i="1" dirty="0" smtClean="0">
              <a:hlinkClick r:id="rId3"/>
            </a:endParaRPr>
          </a:p>
          <a:p>
            <a:pPr lvl="1"/>
            <a:r>
              <a:rPr lang="en-US" i="1" dirty="0" smtClean="0">
                <a:hlinkClick r:id="rId3"/>
              </a:rPr>
              <a:t>The </a:t>
            </a:r>
            <a:r>
              <a:rPr lang="en-US" i="1" dirty="0">
                <a:hlinkClick r:id="rId3"/>
              </a:rPr>
              <a:t>LAN Times</a:t>
            </a:r>
            <a:r>
              <a:rPr lang="en-US" i="1" dirty="0"/>
              <a:t> listed </a:t>
            </a:r>
            <a:r>
              <a:rPr lang="en-US" i="1" dirty="0" smtClean="0"/>
              <a:t>the potential </a:t>
            </a:r>
            <a:r>
              <a:rPr lang="en-US" i="1" dirty="0"/>
              <a:t>security leaks in </a:t>
            </a:r>
            <a:r>
              <a:rPr lang="en-US" i="1" dirty="0" smtClean="0"/>
              <a:t>the trash.</a:t>
            </a:r>
            <a:endParaRPr lang="en-GB" dirty="0"/>
          </a:p>
        </p:txBody>
      </p:sp>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28</a:t>
            </a:fld>
            <a:endParaRPr kumimoji="0" lang="en-US"/>
          </a:p>
        </p:txBody>
      </p:sp>
    </p:spTree>
    <p:extLst>
      <p:ext uri="{BB962C8B-B14F-4D97-AF65-F5344CB8AC3E}">
        <p14:creationId xmlns="" xmlns:p14="http://schemas.microsoft.com/office/powerpoint/2010/main" val="30200121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Shoulder Surfing</a:t>
            </a:r>
            <a:endParaRPr lang="en-GB" dirty="0"/>
          </a:p>
        </p:txBody>
      </p:sp>
      <p:sp>
        <p:nvSpPr>
          <p:cNvPr id="8" name="Text Placeholder 7"/>
          <p:cNvSpPr>
            <a:spLocks noGrp="1"/>
          </p:cNvSpPr>
          <p:nvPr>
            <p:ph type="body" idx="2"/>
          </p:nvPr>
        </p:nvSpPr>
        <p:spPr>
          <a:xfrm>
            <a:off x="914400" y="1600200"/>
            <a:ext cx="1981200" cy="4495800"/>
          </a:xfrm>
        </p:spPr>
        <p:txBody>
          <a:bodyPr>
            <a:normAutofit lnSpcReduction="10000"/>
          </a:bodyPr>
          <a:lstStyle/>
          <a:p>
            <a:r>
              <a:rPr lang="en-US" dirty="0" smtClean="0"/>
              <a:t>Video 1:</a:t>
            </a:r>
          </a:p>
          <a:p>
            <a:r>
              <a:rPr lang="en-US" dirty="0" smtClean="0">
                <a:hlinkClick r:id="rId3"/>
              </a:rPr>
              <a:t>Shoulder surfing in public transport</a:t>
            </a:r>
            <a:endParaRPr lang="en-US" dirty="0" smtClean="0"/>
          </a:p>
          <a:p>
            <a:endParaRPr lang="en-US" dirty="0" smtClean="0"/>
          </a:p>
          <a:p>
            <a:r>
              <a:rPr lang="en-US" dirty="0" smtClean="0"/>
              <a:t>Video 2:</a:t>
            </a:r>
          </a:p>
          <a:p>
            <a:r>
              <a:rPr lang="en-US" dirty="0" smtClean="0">
                <a:hlinkClick r:id="rId4"/>
              </a:rPr>
              <a:t>Be Aware of Shoulder Surfing</a:t>
            </a:r>
            <a:endParaRPr lang="en-US" dirty="0" smtClean="0"/>
          </a:p>
          <a:p>
            <a:endParaRPr lang="en-US" dirty="0" smtClean="0"/>
          </a:p>
          <a:p>
            <a:r>
              <a:rPr lang="en-US" dirty="0" smtClean="0"/>
              <a:t>Video 3:</a:t>
            </a:r>
          </a:p>
          <a:p>
            <a:r>
              <a:rPr lang="en-US" dirty="0" smtClean="0">
                <a:hlinkClick r:id="rId5"/>
              </a:rPr>
              <a:t>Don’t make confidential information open to the public</a:t>
            </a:r>
            <a:r>
              <a:rPr lang="en-US" dirty="0" smtClean="0"/>
              <a:t> </a:t>
            </a:r>
          </a:p>
          <a:p>
            <a:r>
              <a:rPr lang="en-US" dirty="0" smtClean="0"/>
              <a:t>(requires flash player)</a:t>
            </a:r>
            <a:endParaRPr lang="en-US" dirty="0"/>
          </a:p>
        </p:txBody>
      </p:sp>
      <p:sp>
        <p:nvSpPr>
          <p:cNvPr id="5" name="Date Placeholder 4"/>
          <p:cNvSpPr>
            <a:spLocks noGrp="1"/>
          </p:cNvSpPr>
          <p:nvPr>
            <p:ph type="dt" sz="half" idx="10"/>
          </p:nvPr>
        </p:nvSpPr>
        <p:spPr/>
        <p:txBody>
          <a:bodyPr/>
          <a:lstStyle/>
          <a:p>
            <a:r>
              <a:rPr lang="en-US" smtClean="0"/>
              <a:t>14/12/2012</a:t>
            </a:r>
            <a:endParaRPr lang="en-US"/>
          </a:p>
        </p:txBody>
      </p:sp>
      <p:sp>
        <p:nvSpPr>
          <p:cNvPr id="7" name="Content Placeholder 6"/>
          <p:cNvSpPr>
            <a:spLocks noGrp="1"/>
          </p:cNvSpPr>
          <p:nvPr>
            <p:ph sz="quarter" idx="1"/>
          </p:nvPr>
        </p:nvSpPr>
        <p:spPr/>
        <p:txBody>
          <a:bodyPr/>
          <a:lstStyle/>
          <a:p>
            <a:endParaRPr lang="en-US"/>
          </a:p>
        </p:txBody>
      </p:sp>
      <p:pic>
        <p:nvPicPr>
          <p:cNvPr id="38914" name="Picture 2" descr="http://www.rantgizmo.com/wp-content/uploads/2014/10/5.-Loss-of-Privacy.jpg"/>
          <p:cNvPicPr>
            <a:picLocks noChangeAspect="1" noChangeArrowheads="1"/>
          </p:cNvPicPr>
          <p:nvPr/>
        </p:nvPicPr>
        <p:blipFill>
          <a:blip r:embed="rId6"/>
          <a:srcRect/>
          <a:stretch>
            <a:fillRect/>
          </a:stretch>
        </p:blipFill>
        <p:spPr bwMode="auto">
          <a:xfrm>
            <a:off x="2971800" y="1752600"/>
            <a:ext cx="5852160" cy="3886200"/>
          </a:xfrm>
          <a:prstGeom prst="rect">
            <a:avLst/>
          </a:prstGeom>
          <a:noFill/>
        </p:spPr>
      </p:pic>
    </p:spTree>
    <p:extLst>
      <p:ext uri="{BB962C8B-B14F-4D97-AF65-F5344CB8AC3E}">
        <p14:creationId xmlns="" xmlns:p14="http://schemas.microsoft.com/office/powerpoint/2010/main" val="3831286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Social Engineering</a:t>
            </a:r>
            <a:r>
              <a:rPr lang="en-US" dirty="0" smtClean="0"/>
              <a:t>?</a:t>
            </a:r>
            <a:endParaRPr lang="en-US" dirty="0"/>
          </a:p>
        </p:txBody>
      </p:sp>
      <p:sp>
        <p:nvSpPr>
          <p:cNvPr id="3" name="Content Placeholder 2"/>
          <p:cNvSpPr>
            <a:spLocks noGrp="1"/>
          </p:cNvSpPr>
          <p:nvPr>
            <p:ph sz="quarter" idx="1"/>
          </p:nvPr>
        </p:nvSpPr>
        <p:spPr>
          <a:xfrm>
            <a:off x="914400" y="1447800"/>
            <a:ext cx="4013747" cy="5005536"/>
          </a:xfrm>
        </p:spPr>
        <p:txBody>
          <a:bodyPr>
            <a:normAutofit fontScale="92500" lnSpcReduction="10000"/>
          </a:bodyPr>
          <a:lstStyle/>
          <a:p>
            <a:r>
              <a:rPr lang="en-US" dirty="0" smtClean="0"/>
              <a:t>Manipulating the victim to do things</a:t>
            </a:r>
          </a:p>
          <a:p>
            <a:r>
              <a:rPr lang="en-US" dirty="0" smtClean="0"/>
              <a:t>Victim has no idea</a:t>
            </a:r>
          </a:p>
          <a:p>
            <a:pPr marL="320040" lvl="1" indent="0">
              <a:buNone/>
            </a:pPr>
            <a:endParaRPr lang="en-US" dirty="0" smtClean="0"/>
          </a:p>
          <a:p>
            <a:pPr marL="320040" lvl="1" indent="0">
              <a:buNone/>
            </a:pPr>
            <a:endParaRPr lang="en-US" dirty="0"/>
          </a:p>
          <a:p>
            <a:pPr marL="320040" lvl="1" indent="0">
              <a:buNone/>
            </a:pPr>
            <a:endParaRPr lang="en-US" dirty="0" smtClean="0"/>
          </a:p>
          <a:p>
            <a:pPr marL="320040" lvl="1" indent="0">
              <a:buNone/>
            </a:pPr>
            <a:endParaRPr lang="en-US" dirty="0"/>
          </a:p>
          <a:p>
            <a:pPr marL="320040" lvl="1" indent="0">
              <a:buNone/>
            </a:pPr>
            <a:endParaRPr lang="en-US" dirty="0" smtClean="0"/>
          </a:p>
          <a:p>
            <a:pPr marL="320040" lvl="1" indent="0">
              <a:buNone/>
            </a:pPr>
            <a:endParaRPr lang="en-US" dirty="0"/>
          </a:p>
          <a:p>
            <a:pPr marL="320040" lvl="1" indent="0">
              <a:buNone/>
            </a:pPr>
            <a:endParaRPr lang="en-US" dirty="0" smtClean="0"/>
          </a:p>
          <a:p>
            <a:pPr marL="320040" lvl="1" indent="0">
              <a:buNone/>
            </a:pPr>
            <a:endParaRPr lang="en-US" dirty="0" smtClean="0"/>
          </a:p>
          <a:p>
            <a:pPr marL="274320" lvl="1" indent="-274320">
              <a:spcBef>
                <a:spcPts val="580"/>
              </a:spcBef>
              <a:buClr>
                <a:schemeClr val="accent1"/>
              </a:buClr>
            </a:pPr>
            <a:r>
              <a:rPr lang="en-US" dirty="0"/>
              <a:t>Provide illegitimate access to an area or privileged information</a:t>
            </a:r>
          </a:p>
          <a:p>
            <a:endParaRPr lang="en-US" dirty="0" smtClean="0"/>
          </a:p>
          <a:p>
            <a:pPr marL="0" indent="0">
              <a:buNone/>
            </a:pPr>
            <a:endParaRPr lang="en-GB" dirty="0"/>
          </a:p>
          <a:p>
            <a:endParaRPr lang="en-US" dirty="0" smtClean="0"/>
          </a:p>
        </p:txBody>
      </p:sp>
      <p:sp>
        <p:nvSpPr>
          <p:cNvPr id="5" name="Content Placeholder 4"/>
          <p:cNvSpPr>
            <a:spLocks noGrp="1"/>
          </p:cNvSpPr>
          <p:nvPr>
            <p:ph sz="quarter" idx="2"/>
          </p:nvPr>
        </p:nvSpPr>
        <p:spPr>
          <a:xfrm>
            <a:off x="5148064" y="1447800"/>
            <a:ext cx="3534926" cy="4789512"/>
          </a:xfrm>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pPr marL="0" lvl="1" indent="0">
              <a:spcBef>
                <a:spcPts val="580"/>
              </a:spcBef>
              <a:buClr>
                <a:schemeClr val="accent1"/>
              </a:buClr>
              <a:buNone/>
            </a:pPr>
            <a:endParaRPr lang="en-US" dirty="0" smtClean="0"/>
          </a:p>
          <a:p>
            <a:pPr marL="0" lvl="1" indent="0">
              <a:spcBef>
                <a:spcPts val="580"/>
              </a:spcBef>
              <a:buClr>
                <a:schemeClr val="accent1"/>
              </a:buClr>
              <a:buNone/>
            </a:pPr>
            <a:endParaRPr lang="en-US" dirty="0" smtClean="0"/>
          </a:p>
          <a:p>
            <a:pPr marL="274320" lvl="1" indent="-274320">
              <a:spcBef>
                <a:spcPts val="580"/>
              </a:spcBef>
              <a:buClr>
                <a:schemeClr val="accent1"/>
              </a:buClr>
            </a:pPr>
            <a:r>
              <a:rPr lang="en-US" dirty="0"/>
              <a:t>Disclosure of </a:t>
            </a:r>
            <a:r>
              <a:rPr lang="en-US" dirty="0" smtClean="0"/>
              <a:t>passwords</a:t>
            </a:r>
            <a:endParaRPr lang="en-US" dirty="0"/>
          </a:p>
        </p:txBody>
      </p:sp>
      <p:pic>
        <p:nvPicPr>
          <p:cNvPr id="13314" name="Picture 2" descr="http://klaatu.anastrophe.com/wp-images/postitnote.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63658" y="2269282"/>
            <a:ext cx="3086100" cy="2981326"/>
          </a:xfrm>
          <a:prstGeom prst="rect">
            <a:avLst/>
          </a:prstGeom>
          <a:noFill/>
          <a:extLst>
            <a:ext uri="{909E8E84-426E-40DD-AFC4-6F175D3DCCD1}">
              <a14:hiddenFill xmlns="" xmlns:a14="http://schemas.microsoft.com/office/drawing/2010/main">
                <a:solidFill>
                  <a:srgbClr val="FFFFFF"/>
                </a:solidFill>
              </a14:hiddenFill>
            </a:ext>
          </a:extLst>
        </p:spPr>
      </p:pic>
      <p:pic>
        <p:nvPicPr>
          <p:cNvPr id="13316" name="Picture 4" descr="http://upload.wikimedia.org/wikipedia/commons/7/78/Classified_document_on_Resolute_desk.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4532" y="2588278"/>
            <a:ext cx="4028555" cy="26857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smtClean="0"/>
              <a:t>14/12/2012</a:t>
            </a:r>
            <a:endParaRPr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3</a:t>
            </a:fld>
            <a:endParaRPr kumimoji="0" lang="en-US" dirty="0"/>
          </a:p>
        </p:txBody>
      </p:sp>
      <p:pic>
        <p:nvPicPr>
          <p:cNvPr id="13318" name="Picture 6" descr="http://4.bp.blogspot.com/-20RkqhZF41A/TrLSu4vUw6I/AAAAAAAAABs/vmwaHgWLrPI/s1600/socialengineering.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40568" y="0"/>
            <a:ext cx="10518405" cy="685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0215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318"/>
                                        </p:tgtEl>
                                      </p:cBhvr>
                                    </p:animEffect>
                                    <p:set>
                                      <p:cBhvr>
                                        <p:cTn id="7" dur="1" fill="hold">
                                          <p:stCondLst>
                                            <p:cond delay="499"/>
                                          </p:stCondLst>
                                        </p:cTn>
                                        <p:tgtEl>
                                          <p:spTgt spid="13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Reverse Social Engineering</a:t>
            </a:r>
            <a:endParaRPr lang="en-GB" dirty="0"/>
          </a:p>
        </p:txBody>
      </p:sp>
      <p:sp>
        <p:nvSpPr>
          <p:cNvPr id="3" name="Content Placeholder 2"/>
          <p:cNvSpPr>
            <a:spLocks noGrp="1"/>
          </p:cNvSpPr>
          <p:nvPr>
            <p:ph sz="quarter" idx="1"/>
          </p:nvPr>
        </p:nvSpPr>
        <p:spPr/>
        <p:txBody>
          <a:bodyPr/>
          <a:lstStyle/>
          <a:p>
            <a:endParaRPr lang="en-GB" dirty="0"/>
          </a:p>
        </p:txBody>
      </p:sp>
      <p:pic>
        <p:nvPicPr>
          <p:cNvPr id="31748" name="Picture 4" descr="http://www.hogsmeme.com/media/created/wupcto.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23728" y="1394193"/>
            <a:ext cx="5445224" cy="544522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30</a:t>
            </a:fld>
            <a:endParaRPr kumimoji="0" lang="en-US"/>
          </a:p>
        </p:txBody>
      </p:sp>
    </p:spTree>
    <p:extLst>
      <p:ext uri="{BB962C8B-B14F-4D97-AF65-F5344CB8AC3E}">
        <p14:creationId xmlns="" xmlns:p14="http://schemas.microsoft.com/office/powerpoint/2010/main" val="31308436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a:p>
        </p:txBody>
      </p:sp>
      <p:pic>
        <p:nvPicPr>
          <p:cNvPr id="3379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142" y="-26931"/>
            <a:ext cx="9273662" cy="73185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r>
              <a:rPr lang="en-US" smtClean="0"/>
              <a:t>14/12/2012</a:t>
            </a:r>
            <a:endParaRPr lang="en-US"/>
          </a:p>
        </p:txBody>
      </p:sp>
    </p:spTree>
    <p:extLst>
      <p:ext uri="{BB962C8B-B14F-4D97-AF65-F5344CB8AC3E}">
        <p14:creationId xmlns="" xmlns:p14="http://schemas.microsoft.com/office/powerpoint/2010/main" val="1219526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Bohemian Scandal Attack</a:t>
            </a:r>
            <a:endParaRPr lang="en-GB" dirty="0"/>
          </a:p>
        </p:txBody>
      </p:sp>
      <p:sp>
        <p:nvSpPr>
          <p:cNvPr id="3" name="Content Placeholder 2"/>
          <p:cNvSpPr>
            <a:spLocks noGrp="1"/>
          </p:cNvSpPr>
          <p:nvPr>
            <p:ph sz="quarter" idx="1"/>
          </p:nvPr>
        </p:nvSpPr>
        <p:spPr/>
        <p:txBody>
          <a:bodyPr/>
          <a:lstStyle/>
          <a:p>
            <a:endParaRPr lang="en-GB"/>
          </a:p>
        </p:txBody>
      </p:sp>
      <p:pic>
        <p:nvPicPr>
          <p:cNvPr id="47106" name="Picture 2" descr="http://fc02.deviantart.net/fs70/f/2012/003/4/8/a_scandal_in_belgravia_by_toshpond-d4l5boe.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04664" y="3230"/>
            <a:ext cx="11876278" cy="685477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Tree>
    <p:extLst>
      <p:ext uri="{BB962C8B-B14F-4D97-AF65-F5344CB8AC3E}">
        <p14:creationId xmlns="" xmlns:p14="http://schemas.microsoft.com/office/powerpoint/2010/main" val="186165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On-Line Social Engineering</a:t>
            </a:r>
            <a:endParaRPr lang="en-GB" dirty="0"/>
          </a:p>
        </p:txBody>
      </p:sp>
      <p:sp>
        <p:nvSpPr>
          <p:cNvPr id="3" name="Content Placeholder 2"/>
          <p:cNvSpPr>
            <a:spLocks noGrp="1"/>
          </p:cNvSpPr>
          <p:nvPr>
            <p:ph sz="quarter" idx="1"/>
          </p:nvPr>
        </p:nvSpPr>
        <p:spPr>
          <a:xfrm>
            <a:off x="932094" y="1556792"/>
            <a:ext cx="3657600" cy="4248064"/>
          </a:xfrm>
        </p:spPr>
        <p:txBody>
          <a:bodyPr/>
          <a:lstStyle/>
          <a:p>
            <a:r>
              <a:rPr lang="en-US" dirty="0" smtClean="0"/>
              <a:t>Phishing</a:t>
            </a:r>
          </a:p>
          <a:p>
            <a:r>
              <a:rPr lang="en-US" dirty="0" smtClean="0"/>
              <a:t>419 attack</a:t>
            </a:r>
          </a:p>
          <a:p>
            <a:r>
              <a:rPr lang="en-US" dirty="0"/>
              <a:t>Outdated softwares</a:t>
            </a:r>
          </a:p>
          <a:p>
            <a:r>
              <a:rPr lang="en-US" dirty="0" smtClean="0"/>
              <a:t>“Update your details” ?</a:t>
            </a:r>
          </a:p>
          <a:p>
            <a:r>
              <a:rPr lang="en-US" dirty="0" smtClean="0"/>
              <a:t>Impersonation</a:t>
            </a:r>
          </a:p>
          <a:p>
            <a:endParaRPr lang="en-US" dirty="0" smtClean="0"/>
          </a:p>
          <a:p>
            <a:endParaRPr lang="en-GB" dirty="0"/>
          </a:p>
        </p:txBody>
      </p:sp>
      <p:pic>
        <p:nvPicPr>
          <p:cNvPr id="48130" name="Picture 2" descr="http://cdn.memegenerator.net/instances/400x/24116401.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44398" y="1988840"/>
            <a:ext cx="4026024" cy="4046155"/>
          </a:xfrm>
          <a:prstGeom prst="rect">
            <a:avLst/>
          </a:prstGeom>
          <a:noFill/>
          <a:extLst>
            <a:ext uri="{909E8E84-426E-40DD-AFC4-6F175D3DCCD1}">
              <a14:hiddenFill xmlns="" xmlns:a14="http://schemas.microsoft.com/office/drawing/2010/main">
                <a:solidFill>
                  <a:srgbClr val="FFFFFF"/>
                </a:solidFill>
              </a14:hiddenFill>
            </a:ext>
          </a:extLst>
        </p:spPr>
      </p:pic>
      <p:pic>
        <p:nvPicPr>
          <p:cNvPr id="48132" name="Picture 4" descr="http://www.strato-faq.co.uk/images/international/en/0000-1000/136_uk.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62216" y="4293096"/>
            <a:ext cx="4027478" cy="231688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33</a:t>
            </a:fld>
            <a:endParaRPr kumimoji="0" lang="en-US"/>
          </a:p>
        </p:txBody>
      </p:sp>
    </p:spTree>
    <p:extLst>
      <p:ext uri="{BB962C8B-B14F-4D97-AF65-F5344CB8AC3E}">
        <p14:creationId xmlns="" xmlns:p14="http://schemas.microsoft.com/office/powerpoint/2010/main" val="29603089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Phishing</a:t>
            </a:r>
            <a:endParaRPr lang="en-GB" dirty="0"/>
          </a:p>
        </p:txBody>
      </p:sp>
      <p:sp>
        <p:nvSpPr>
          <p:cNvPr id="3" name="Content Placeholder 2"/>
          <p:cNvSpPr>
            <a:spLocks noGrp="1"/>
          </p:cNvSpPr>
          <p:nvPr>
            <p:ph sz="quarter" idx="1"/>
          </p:nvPr>
        </p:nvSpPr>
        <p:spPr/>
        <p:txBody>
          <a:bodyPr/>
          <a:lstStyle/>
          <a:p>
            <a:endParaRPr lang="en-GB" dirty="0"/>
          </a:p>
        </p:txBody>
      </p:sp>
      <p:sp>
        <p:nvSpPr>
          <p:cNvPr id="4" name="AutoShape 2" descr="https://www.esoft.com/content/img/google_phish6.png"/>
          <p:cNvSpPr>
            <a:spLocks noChangeAspect="1" noChangeArrowheads="1"/>
          </p:cNvSpPr>
          <p:nvPr/>
        </p:nvSpPr>
        <p:spPr bwMode="auto">
          <a:xfrm>
            <a:off x="155575" y="-2033588"/>
            <a:ext cx="6543675" cy="424815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8436" name="Picture 4" descr="https://www.esoft.com/content/img/google_phish6.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71600" y="1424158"/>
            <a:ext cx="7704856" cy="5001989"/>
          </a:xfrm>
          <a:prstGeom prst="rect">
            <a:avLst/>
          </a:prstGeom>
          <a:noFill/>
          <a:extLst>
            <a:ext uri="{909E8E84-426E-40DD-AFC4-6F175D3DCCD1}">
              <a14:hiddenFill xmlns="" xmlns:a14="http://schemas.microsoft.com/office/drawing/2010/main">
                <a:solidFill>
                  <a:srgbClr val="FFFFFF"/>
                </a:solidFill>
              </a14:hiddenFill>
            </a:ext>
          </a:extLst>
        </p:spPr>
      </p:pic>
      <p:pic>
        <p:nvPicPr>
          <p:cNvPr id="18440" name="Picture 8"/>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15616" y="2011746"/>
            <a:ext cx="7056784" cy="7713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r>
              <a:rPr lang="en-US" smtClean="0"/>
              <a:t>14/12/2012</a:t>
            </a:r>
            <a:endParaRPr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34</a:t>
            </a:fld>
            <a:endParaRPr kumimoji="0" lang="en-US"/>
          </a:p>
        </p:txBody>
      </p:sp>
    </p:spTree>
    <p:extLst>
      <p:ext uri="{BB962C8B-B14F-4D97-AF65-F5344CB8AC3E}">
        <p14:creationId xmlns="" xmlns:p14="http://schemas.microsoft.com/office/powerpoint/2010/main" val="31031738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419 attacks or Scams</a:t>
            </a:r>
            <a:endParaRPr lang="en-GB" dirty="0"/>
          </a:p>
        </p:txBody>
      </p:sp>
      <p:sp>
        <p:nvSpPr>
          <p:cNvPr id="3" name="Content Placeholder 2"/>
          <p:cNvSpPr>
            <a:spLocks noGrp="1"/>
          </p:cNvSpPr>
          <p:nvPr>
            <p:ph sz="quarter" idx="1"/>
          </p:nvPr>
        </p:nvSpPr>
        <p:spPr/>
        <p:txBody>
          <a:bodyPr/>
          <a:lstStyle/>
          <a:p>
            <a:endParaRPr lang="en-GB" dirty="0"/>
          </a:p>
        </p:txBody>
      </p:sp>
      <p:pic>
        <p:nvPicPr>
          <p:cNvPr id="19458" name="Picture 2" descr="http://0.tqn.com/d/netforbeginners/1/0/i/5/nigerianscamsample.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71600" y="1484784"/>
            <a:ext cx="3810000" cy="2343151"/>
          </a:xfrm>
          <a:prstGeom prst="rect">
            <a:avLst/>
          </a:prstGeom>
          <a:noFill/>
          <a:extLst>
            <a:ext uri="{909E8E84-426E-40DD-AFC4-6F175D3DCCD1}">
              <a14:hiddenFill xmlns="" xmlns:a14="http://schemas.microsoft.com/office/drawing/2010/main">
                <a:solidFill>
                  <a:srgbClr val="FFFFFF"/>
                </a:solidFill>
              </a14:hiddenFill>
            </a:ext>
          </a:extLst>
        </p:spPr>
      </p:pic>
      <p:pic>
        <p:nvPicPr>
          <p:cNvPr id="19460" name="Picture 4" descr="http://0.tqn.com/d/netforbeginners/1/0/k/5/creditcardscamsample.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682121" y="4149080"/>
            <a:ext cx="4937688" cy="1728192"/>
          </a:xfrm>
          <a:prstGeom prst="rect">
            <a:avLst/>
          </a:prstGeom>
          <a:noFill/>
          <a:extLst>
            <a:ext uri="{909E8E84-426E-40DD-AFC4-6F175D3DCCD1}">
              <a14:hiddenFill xmlns="" xmlns:a14="http://schemas.microsoft.com/office/drawing/2010/main">
                <a:solidFill>
                  <a:srgbClr val="FFFFFF"/>
                </a:solidFill>
              </a14:hiddenFill>
            </a:ext>
          </a:extLst>
        </p:spPr>
      </p:pic>
      <p:pic>
        <p:nvPicPr>
          <p:cNvPr id="19462" name="Picture 6" descr="The Top 10 Internet/Email Scams"/>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833473" y="1480794"/>
            <a:ext cx="3810000" cy="1952625"/>
          </a:xfrm>
          <a:prstGeom prst="rect">
            <a:avLst/>
          </a:prstGeom>
          <a:noFill/>
          <a:extLst>
            <a:ext uri="{909E8E84-426E-40DD-AFC4-6F175D3DCCD1}">
              <a14:hiddenFill xmlns="" xmlns:a14="http://schemas.microsoft.com/office/drawing/2010/main">
                <a:solidFill>
                  <a:srgbClr val="FFFFFF"/>
                </a:solidFill>
              </a14:hiddenFill>
            </a:ext>
          </a:extLst>
        </p:spPr>
      </p:pic>
      <p:pic>
        <p:nvPicPr>
          <p:cNvPr id="19464" name="Picture 8" descr="The Top 10 Internet/Email Scams"/>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023473" y="3573016"/>
            <a:ext cx="3810000" cy="2162176"/>
          </a:xfrm>
          <a:prstGeom prst="rect">
            <a:avLst/>
          </a:prstGeom>
          <a:noFill/>
          <a:extLst>
            <a:ext uri="{909E8E84-426E-40DD-AFC4-6F175D3DCCD1}">
              <a14:hiddenFill xmlns="" xmlns:a14="http://schemas.microsoft.com/office/drawing/2010/main">
                <a:solidFill>
                  <a:srgbClr val="FFFFFF"/>
                </a:solidFill>
              </a14:hiddenFill>
            </a:ext>
          </a:extLst>
        </p:spPr>
      </p:pic>
      <p:pic>
        <p:nvPicPr>
          <p:cNvPr id="19466" name="Picture 10" descr="The Top 10 Internet/Email Scams"/>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1041368" y="1463228"/>
            <a:ext cx="3810000" cy="3190876"/>
          </a:xfrm>
          <a:prstGeom prst="rect">
            <a:avLst/>
          </a:prstGeom>
          <a:noFill/>
          <a:extLst>
            <a:ext uri="{909E8E84-426E-40DD-AFC4-6F175D3DCCD1}">
              <a14:hiddenFill xmlns="" xmlns:a14="http://schemas.microsoft.com/office/drawing/2010/main">
                <a:solidFill>
                  <a:srgbClr val="FFFFFF"/>
                </a:solidFill>
              </a14:hiddenFill>
            </a:ext>
          </a:extLst>
        </p:spPr>
      </p:pic>
      <p:pic>
        <p:nvPicPr>
          <p:cNvPr id="19468" name="Picture 12" descr="The Top 10 Internet/Email Scams"/>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3555829" y="3827935"/>
            <a:ext cx="4826171" cy="1580571"/>
          </a:xfrm>
          <a:prstGeom prst="rect">
            <a:avLst/>
          </a:prstGeom>
          <a:noFill/>
          <a:extLst>
            <a:ext uri="{909E8E84-426E-40DD-AFC4-6F175D3DCCD1}">
              <a14:hiddenFill xmlns="" xmlns:a14="http://schemas.microsoft.com/office/drawing/2010/main">
                <a:solidFill>
                  <a:srgbClr val="FFFFFF"/>
                </a:solidFill>
              </a14:hiddenFill>
            </a:ext>
          </a:extLst>
        </p:spPr>
      </p:pic>
      <p:pic>
        <p:nvPicPr>
          <p:cNvPr id="19470" name="Picture 14" descr="The Top 10 Internet/Email Scams"/>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1835696" y="2310791"/>
            <a:ext cx="5404770" cy="270238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35</a:t>
            </a:fld>
            <a:endParaRPr kumimoji="0" lang="en-US"/>
          </a:p>
        </p:txBody>
      </p:sp>
    </p:spTree>
    <p:extLst>
      <p:ext uri="{BB962C8B-B14F-4D97-AF65-F5344CB8AC3E}">
        <p14:creationId xmlns="" xmlns:p14="http://schemas.microsoft.com/office/powerpoint/2010/main" val="84598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60"/>
                                        </p:tgtEl>
                                        <p:attrNameLst>
                                          <p:attrName>style.visibility</p:attrName>
                                        </p:attrNameLst>
                                      </p:cBhvr>
                                      <p:to>
                                        <p:strVal val="visible"/>
                                      </p:to>
                                    </p:set>
                                    <p:animEffect transition="in" filter="fade">
                                      <p:cBhvr>
                                        <p:cTn id="12" dur="500"/>
                                        <p:tgtEl>
                                          <p:spTgt spid="194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462"/>
                                        </p:tgtEl>
                                        <p:attrNameLst>
                                          <p:attrName>style.visibility</p:attrName>
                                        </p:attrNameLst>
                                      </p:cBhvr>
                                      <p:to>
                                        <p:strVal val="visible"/>
                                      </p:to>
                                    </p:set>
                                    <p:animEffect transition="in" filter="fade">
                                      <p:cBhvr>
                                        <p:cTn id="17" dur="500"/>
                                        <p:tgtEl>
                                          <p:spTgt spid="194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464"/>
                                        </p:tgtEl>
                                        <p:attrNameLst>
                                          <p:attrName>style.visibility</p:attrName>
                                        </p:attrNameLst>
                                      </p:cBhvr>
                                      <p:to>
                                        <p:strVal val="visible"/>
                                      </p:to>
                                    </p:set>
                                    <p:animEffect transition="in" filter="fade">
                                      <p:cBhvr>
                                        <p:cTn id="22" dur="500"/>
                                        <p:tgtEl>
                                          <p:spTgt spid="194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66"/>
                                        </p:tgtEl>
                                        <p:attrNameLst>
                                          <p:attrName>style.visibility</p:attrName>
                                        </p:attrNameLst>
                                      </p:cBhvr>
                                      <p:to>
                                        <p:strVal val="visible"/>
                                      </p:to>
                                    </p:set>
                                    <p:animEffect transition="in" filter="fade">
                                      <p:cBhvr>
                                        <p:cTn id="27" dur="500"/>
                                        <p:tgtEl>
                                          <p:spTgt spid="194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468"/>
                                        </p:tgtEl>
                                        <p:attrNameLst>
                                          <p:attrName>style.visibility</p:attrName>
                                        </p:attrNameLst>
                                      </p:cBhvr>
                                      <p:to>
                                        <p:strVal val="visible"/>
                                      </p:to>
                                    </p:set>
                                    <p:animEffect transition="in" filter="fade">
                                      <p:cBhvr>
                                        <p:cTn id="32" dur="500"/>
                                        <p:tgtEl>
                                          <p:spTgt spid="194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470"/>
                                        </p:tgtEl>
                                        <p:attrNameLst>
                                          <p:attrName>style.visibility</p:attrName>
                                        </p:attrNameLst>
                                      </p:cBhvr>
                                      <p:to>
                                        <p:strVal val="visible"/>
                                      </p:to>
                                    </p:set>
                                    <p:animEffect transition="in" filter="fade">
                                      <p:cBhvr>
                                        <p:cTn id="37" dur="500"/>
                                        <p:tgtEl>
                                          <p:spTgt spid="19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smtClean="0"/>
              <a:t>14/12/2012</a:t>
            </a:r>
            <a:endParaRPr lang="en-US"/>
          </a:p>
        </p:txBody>
      </p:sp>
      <p:pic>
        <p:nvPicPr>
          <p:cNvPr id="34820" name="Picture 4" descr="defense against the dark art - "/>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71287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078248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Defense Against the Dark Art</a:t>
            </a:r>
            <a:endParaRPr lang="en-GB" dirty="0"/>
          </a:p>
        </p:txBody>
      </p:sp>
      <p:sp>
        <p:nvSpPr>
          <p:cNvPr id="3" name="Content Placeholder 2"/>
          <p:cNvSpPr>
            <a:spLocks noGrp="1"/>
          </p:cNvSpPr>
          <p:nvPr>
            <p:ph sz="quarter" idx="1"/>
          </p:nvPr>
        </p:nvSpPr>
        <p:spPr>
          <a:xfrm>
            <a:off x="755576" y="1916832"/>
            <a:ext cx="3960440" cy="4104456"/>
          </a:xfrm>
        </p:spPr>
        <p:txBody>
          <a:bodyPr>
            <a:normAutofit fontScale="92500" lnSpcReduction="10000"/>
          </a:bodyPr>
          <a:lstStyle/>
          <a:p>
            <a:r>
              <a:rPr lang="en-US" sz="3200" dirty="0"/>
              <a:t>Creating and Maintaining </a:t>
            </a:r>
            <a:r>
              <a:rPr lang="en-US" sz="3200" dirty="0" smtClean="0"/>
              <a:t>Security-Aware </a:t>
            </a:r>
            <a:r>
              <a:rPr lang="en-US" sz="3200" dirty="0"/>
              <a:t>Culture</a:t>
            </a:r>
          </a:p>
          <a:p>
            <a:r>
              <a:rPr lang="en-US" sz="3200" dirty="0" smtClean="0"/>
              <a:t>Employee education and training</a:t>
            </a:r>
            <a:endParaRPr lang="en-US" sz="3200" dirty="0"/>
          </a:p>
          <a:p>
            <a:r>
              <a:rPr lang="en-US" sz="3200" dirty="0"/>
              <a:t>Policies and procedures</a:t>
            </a:r>
          </a:p>
          <a:p>
            <a:r>
              <a:rPr lang="en-US" sz="3200" dirty="0"/>
              <a:t>Penetration </a:t>
            </a:r>
            <a:r>
              <a:rPr lang="en-US" sz="3200" dirty="0" smtClean="0"/>
              <a:t>tests</a:t>
            </a:r>
          </a:p>
          <a:p>
            <a:r>
              <a:rPr lang="en-US" sz="3200" dirty="0" smtClean="0"/>
              <a:t>Audits</a:t>
            </a:r>
          </a:p>
          <a:p>
            <a:r>
              <a:rPr lang="en-US" sz="3200" dirty="0" smtClean="0"/>
              <a:t>Information classification</a:t>
            </a:r>
          </a:p>
        </p:txBody>
      </p:sp>
      <p:pic>
        <p:nvPicPr>
          <p:cNvPr id="26626" name="Picture 2" descr="http://ih0.redbubble.net/image.12188572.6197/flat,550x550,075,f.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20072" y="1484784"/>
            <a:ext cx="3240360" cy="486505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r>
              <a:rPr lang="en-US" smtClean="0"/>
              <a:t>14/12/2012</a:t>
            </a:r>
            <a:endParaRPr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37</a:t>
            </a:fld>
            <a:endParaRPr kumimoji="0" lang="en-US"/>
          </a:p>
        </p:txBody>
      </p:sp>
    </p:spTree>
    <p:extLst>
      <p:ext uri="{BB962C8B-B14F-4D97-AF65-F5344CB8AC3E}">
        <p14:creationId xmlns="" xmlns:p14="http://schemas.microsoft.com/office/powerpoint/2010/main" val="1035084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Defense Against the Dark Art</a:t>
            </a:r>
            <a:endParaRPr lang="en-GB" dirty="0"/>
          </a:p>
        </p:txBody>
      </p:sp>
      <p:sp>
        <p:nvSpPr>
          <p:cNvPr id="3" name="Content Placeholder 2"/>
          <p:cNvSpPr>
            <a:spLocks noGrp="1"/>
          </p:cNvSpPr>
          <p:nvPr>
            <p:ph sz="quarter" idx="1"/>
          </p:nvPr>
        </p:nvSpPr>
        <p:spPr/>
        <p:txBody>
          <a:bodyPr>
            <a:normAutofit/>
          </a:bodyPr>
          <a:lstStyle/>
          <a:p>
            <a:r>
              <a:rPr lang="en-US" sz="3200" dirty="0"/>
              <a:t>Spotting an </a:t>
            </a:r>
            <a:r>
              <a:rPr lang="en-US" sz="3200" dirty="0" smtClean="0"/>
              <a:t>attack</a:t>
            </a:r>
          </a:p>
          <a:p>
            <a:r>
              <a:rPr lang="en-US" sz="3200" dirty="0"/>
              <a:t>Training and retraining</a:t>
            </a:r>
          </a:p>
          <a:p>
            <a:r>
              <a:rPr lang="en-US" sz="3200" dirty="0" smtClean="0"/>
              <a:t>Strict security policy</a:t>
            </a:r>
            <a:endParaRPr lang="en-US" sz="3200" dirty="0"/>
          </a:p>
          <a:p>
            <a:r>
              <a:rPr lang="en-US" sz="3200" dirty="0" smtClean="0"/>
              <a:t>Preventing </a:t>
            </a:r>
            <a:r>
              <a:rPr lang="en-US" sz="3200" dirty="0"/>
              <a:t>physical access</a:t>
            </a:r>
          </a:p>
          <a:p>
            <a:r>
              <a:rPr lang="en-US" sz="3200" dirty="0" smtClean="0"/>
              <a:t>Phone and PABX</a:t>
            </a:r>
          </a:p>
        </p:txBody>
      </p:sp>
      <p:sp>
        <p:nvSpPr>
          <p:cNvPr id="5" name="Content Placeholder 4"/>
          <p:cNvSpPr>
            <a:spLocks noGrp="1"/>
          </p:cNvSpPr>
          <p:nvPr>
            <p:ph sz="quarter" idx="2"/>
          </p:nvPr>
        </p:nvSpPr>
        <p:spPr/>
        <p:txBody>
          <a:bodyPr>
            <a:normAutofit/>
          </a:bodyPr>
          <a:lstStyle/>
          <a:p>
            <a:r>
              <a:rPr lang="en-US" sz="3200" dirty="0" smtClean="0"/>
              <a:t>Incident response</a:t>
            </a:r>
            <a:endParaRPr lang="en-US" sz="3200" dirty="0"/>
          </a:p>
          <a:p>
            <a:r>
              <a:rPr lang="en-US" sz="3200" dirty="0"/>
              <a:t>Auditing</a:t>
            </a:r>
          </a:p>
          <a:p>
            <a:r>
              <a:rPr lang="en-US" sz="3200" dirty="0"/>
              <a:t>Updated softwares</a:t>
            </a:r>
          </a:p>
          <a:p>
            <a:r>
              <a:rPr lang="en-US" sz="3200" dirty="0"/>
              <a:t>Multiple security level</a:t>
            </a:r>
          </a:p>
          <a:p>
            <a:r>
              <a:rPr lang="en-US" sz="3200" dirty="0"/>
              <a:t>Realistic </a:t>
            </a:r>
            <a:r>
              <a:rPr lang="en-US" sz="3200" dirty="0" smtClean="0"/>
              <a:t>prevention</a:t>
            </a:r>
          </a:p>
          <a:p>
            <a:r>
              <a:rPr lang="en-US" sz="3200" dirty="0" smtClean="0"/>
              <a:t>Penetration test</a:t>
            </a:r>
            <a:endParaRPr lang="en-US" sz="3200" dirty="0"/>
          </a:p>
        </p:txBody>
      </p:sp>
      <p:sp>
        <p:nvSpPr>
          <p:cNvPr id="6" name="Date Placeholder 5"/>
          <p:cNvSpPr>
            <a:spLocks noGrp="1"/>
          </p:cNvSpPr>
          <p:nvPr>
            <p:ph type="dt" sz="half" idx="10"/>
          </p:nvPr>
        </p:nvSpPr>
        <p:spPr/>
        <p:txBody>
          <a:bodyPr/>
          <a:lstStyle/>
          <a:p>
            <a:r>
              <a:rPr lang="en-US" smtClean="0"/>
              <a:t>14/12/2012</a:t>
            </a:r>
            <a:endParaRPr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38</a:t>
            </a:fld>
            <a:endParaRPr kumimoji="0" lang="en-US"/>
          </a:p>
        </p:txBody>
      </p:sp>
    </p:spTree>
    <p:extLst>
      <p:ext uri="{BB962C8B-B14F-4D97-AF65-F5344CB8AC3E}">
        <p14:creationId xmlns="" xmlns:p14="http://schemas.microsoft.com/office/powerpoint/2010/main" val="30301334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Recognizing Attack</a:t>
            </a:r>
            <a:endParaRPr lang="en-GB" dirty="0"/>
          </a:p>
        </p:txBody>
      </p:sp>
      <p:sp>
        <p:nvSpPr>
          <p:cNvPr id="3" name="Content Placeholder 2"/>
          <p:cNvSpPr>
            <a:spLocks noGrp="1"/>
          </p:cNvSpPr>
          <p:nvPr>
            <p:ph sz="quarter" idx="1"/>
          </p:nvPr>
        </p:nvSpPr>
        <p:spPr>
          <a:xfrm>
            <a:off x="914400" y="1447800"/>
            <a:ext cx="4305672" cy="4572000"/>
          </a:xfrm>
        </p:spPr>
        <p:txBody>
          <a:bodyPr/>
          <a:lstStyle/>
          <a:p>
            <a:r>
              <a:rPr lang="en-US" dirty="0" smtClean="0"/>
              <a:t>Refusal </a:t>
            </a:r>
            <a:r>
              <a:rPr lang="en-US" dirty="0"/>
              <a:t>to give a callback number </a:t>
            </a:r>
          </a:p>
          <a:p>
            <a:r>
              <a:rPr lang="en-US" dirty="0" smtClean="0"/>
              <a:t>Out-of-ordinary </a:t>
            </a:r>
            <a:r>
              <a:rPr lang="en-US" dirty="0"/>
              <a:t>request </a:t>
            </a:r>
          </a:p>
          <a:p>
            <a:r>
              <a:rPr lang="en-US" dirty="0" smtClean="0"/>
              <a:t>Claim </a:t>
            </a:r>
            <a:r>
              <a:rPr lang="en-US" dirty="0"/>
              <a:t>of authority </a:t>
            </a:r>
          </a:p>
          <a:p>
            <a:r>
              <a:rPr lang="en-US" dirty="0" smtClean="0"/>
              <a:t>Stresses </a:t>
            </a:r>
            <a:r>
              <a:rPr lang="en-US" dirty="0"/>
              <a:t>urgency </a:t>
            </a:r>
          </a:p>
          <a:p>
            <a:r>
              <a:rPr lang="en-US" dirty="0" smtClean="0"/>
              <a:t>Threatens </a:t>
            </a:r>
            <a:r>
              <a:rPr lang="en-US" dirty="0"/>
              <a:t>negative consequences of noncompliance </a:t>
            </a:r>
          </a:p>
          <a:p>
            <a:r>
              <a:rPr lang="en-US" dirty="0" smtClean="0"/>
              <a:t>Show </a:t>
            </a:r>
            <a:r>
              <a:rPr lang="en-US" dirty="0"/>
              <a:t>discomfort when questioned </a:t>
            </a:r>
          </a:p>
          <a:p>
            <a:r>
              <a:rPr lang="en-US" dirty="0" smtClean="0"/>
              <a:t>Name </a:t>
            </a:r>
            <a:r>
              <a:rPr lang="en-US" dirty="0"/>
              <a:t>dropping</a:t>
            </a:r>
            <a:endParaRPr lang="en-GB" dirty="0"/>
          </a:p>
        </p:txBody>
      </p:sp>
      <p:pic>
        <p:nvPicPr>
          <p:cNvPr id="53250" name="Picture 2" descr="http://2.bp.blogspot.com/_O0h61kl5hik/SmlKi0CjsTI/AAAAAAAAA2w/eAnzhRoSHk0/s400/obama-search.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20072" y="1988840"/>
            <a:ext cx="3171825" cy="325755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39</a:t>
            </a:fld>
            <a:endParaRPr kumimoji="0" lang="en-US"/>
          </a:p>
        </p:txBody>
      </p:sp>
    </p:spTree>
    <p:extLst>
      <p:ext uri="{BB962C8B-B14F-4D97-AF65-F5344CB8AC3E}">
        <p14:creationId xmlns="" xmlns:p14="http://schemas.microsoft.com/office/powerpoint/2010/main" val="458593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we care?</a:t>
            </a:r>
            <a:endParaRPr lang="en-GB" dirty="0"/>
          </a:p>
        </p:txBody>
      </p:sp>
      <p:sp>
        <p:nvSpPr>
          <p:cNvPr id="3" name="AutoShape 2" descr="data:image/jpeg;base64,/9j/4AAQSkZJRgABAQAAAQABAAD/2wCEAAkGBhASEBUSExQUEhUWFxYYFxgWFhUXGBcWFhgcHh0XFh0cHCYeGCIjGxcXITAiIygpLSwsGh4zNTAqNSYrLSkBCQoKDgwOGg8PGikiHyQsKi0vLCksLiksLCksLC8sLCwpLCwsKSkvLCwsLCwpLC0pLywsKSwsLCwpLCwsKSwsL//AABEIAHABwAMBIgACEQEDEQH/xAAcAAADAAMBAQEAAAAAAAAAAAAABwgEBQYDAQL/xABMEAABAwIBBggKBwUGBwEAAAABAAIDBBEFBgcSITFBEyJRYXFzgbIIMjM0UmJykbGzFCM1QoKSoSR0osHSF1NUg8PRFSVjk8LT8EP/xAAbAQACAwEBAQAAAAAAAAAAAAAABAIDBQEGB//EADQRAAICAQIEAgkDAwUAAAAAAAABAgMRBDESIUGBMjMFEyJRYXGxwfCRodEGFEIVIzRS8f/aAAwDAQACEQMRAD8AeKEIQAIQhAAhCEACEIQAIQuRyvziQUd42Wmn9AHisvved3sjX0XuoznGCzIY0+mt1M1XVHL/ADc6mpqmRtL3uaxo2ucQAOklcPjWd2lju2Bjqhw3+Iz3kXPu7UsMbyiqat+lPIXcjdjG+y3YOnbyla1Z1msk/ByPcaL+l6oLi1L4n7lyX67v9jrsQzpYjL4r2QjkjYPi6591loKjKCrffTqJnX5ZH2917L7heT1VU+RhkkHKBZva42aPeumpM0Ve8AuMMV9oc8kj8oI/VL4ts582bDl6N0Xsvgi+2f5OKc8k3JJPOsmDFZ2eJLKz2Xub8Cu8bmXmtrqIweZjj/NY1TmcrB4ksL+kvae6V31Fq6Ef9Z9HT9l2Lun90aSgzhYlFa07ngbpAH36SRpfqutwfPLsbUw/ji/pcf8Ay7Fx2J5DYhBrfA9zfSZ9YOk6NyB0gLQoVttbxl9wn6O9Ha6OYxi/jHC+n3KNwbKGmqm6UErZLbRscPaabEe5bFTNTVT43h8bnMcNjmkgjoITKySzsXIirba9QmAsP8wf+Q929O1atS5T5HlPSP8ATVtCc9O+OPu/yX89ufwGehfmOQOAc0ggi4INwQd45V+k6eUBCF8c4AXOoBAH1C+MeCAQQQdYI2EHeF9QAIQhAAhCEACEIQAIQhAAhCEACEIQAIQhAAhCEACEIQAIQhAAhCEACF8JtrK+MeCAQQQRcEawQd4QB+kIQgAQhCABCEIAEIQgAQhCABCEIAEIWkytnrBTltHGXyv1aV2ARje7jEXPJ792vknwrJZVX62agmlnq3hL5s5bOFnEMJNLTH6zZJIPueq31uU7unYpnOJJJJJOsk7STvK6V2bjFSbmnJJ2/WRf1rPwPNXWSTAVDTBENbnaUbifVaATrPKdQ59iyLFbbLmmfS9FP0d6OoxCyLfVpptv5J5+SRz2AZNVNZJoQsvbxnHUxvtH+Q18ybGTua+kpwHSj6RJyvHEB9Vmw9t+xdRhuGRU8TYomBjG7APiTtJPKVlJ2rSxhzlzZ5P0l6fv1Tcam4Q+G7+b+y/c+NYALAAAbgvqEv8APBlfVUMEIpnNY6Zz2l5bpOaGtB4l9QOvaQU9CDnJRR5uTwss6fKPK6joWadTK1l/FYONI/2GDWenYN9kZJZSsr6VtUxjo2vdIA11tKzHltzbUL6N7AlS3UVD5Hukkc6R7jdz3kuc485OsqhczH2ND7c/znpq7TqqvPXJVCzjZ3C0ePZGUdWDwsYD90jOK8do8boNwt4hISipLDG6rrKZcdcmn71yEblXm7qaO8jfroRr02jWweu3d0jV0Lk1TpF0s8ts15ceGomC5PGhBDR7TLkAez7uRZ12lxzh+h7j0T/Uasaq1bSfSWy7+757fI53IbL19G4RSkvpydm0xk/eZzcre0a9rrp6hr2NewhzXAFpBuCDsISK/s2xT/Dn/uRf1rus3VFiVKTT1EDhAblrtOM8G7aRYOJ0Tzb+kqemnOPsSTx8hb09pdHcnqNPZDi6pSXP4rnv9fmd+pny8y/rqx80b5NCFrpGiKO7WkMcQC87XnVvNuQBUwpExrytR1s3fct/RRTk2/geFubSRWOF+Qi6tndCyli4X5CLq2d0LKSL3LgQhC4AIQhAAhCEACEIQAIQhAAhCEACEIQAIQhAAhCEACEIQAIQhAE15w8vq6rlnhdIY4WPkYIo7ta4Mc5t5Dtfe2wnR5lQ+CeawdVH3ApVyj85quuqPmOVVYJ5rB1UfcCf1cVGEUvj9imttt5M1CEJAuBCEIA4vH8o5yHujdJHAyZlMHU7YXzzVDnhhEfCngmMa86BLgSXB3i6N3eeGZQ1ERLpHVEkbJGRzsqo4WVEHC2DJWug+rkjueNtIGkdLilqxcXom6JoJnthBrm1Mcj3ujbNE+o4eRkcjQNGVpMjQ0EOsGuvruPGHD4uCqcMheypdUynSkZIZZI6Z4bpOqnm+i5rNJkYJJdZnrEMpRx+be/JAZCELCxjGYKWF008jYo27SeXkaBrcTuAuSl0s8kTM1CSmUufeZxLKGIRt/vZhpPPO1gNm/iJ5wuCxDLPEZzeWrqHczZDG38seiP0TcNHN78il3RRVCFIv0+a9+Flvy8I+/vvdbPDctMSpzeKrnbzOeZG/lk0m/opvRPoyPr17ip0JSZH58mvcIq9rYidQnjvwd/+o0klm7jAkcuiE2Y5A4Agggi4I1gg7xypSyuVbxIujJS2P0hcVndxaemw0ywSOifwsQ0mmxs51iEkv7QMW/xtR+Zv+ytq00rI8SaIysUXhlRIS0zJY9VVUNSaiZ8xZIwNLzewLL2HamWqbIOEnFk08rIJS+EF5Gk6yXuBL2pzg4qJHgVs4Ac4AXbsBPqrV4tlHWVQaKieScNJLQ8jik7SLAJ+nSyhNSbQvO1NNGuVE5mPsaH25/nPU7Lb4dlfiFPGIoKmWKMXIa0tsC4knaN5JKZvqdseFFVc1F8yqkKXXZw8Wsf22f3t/pVKYHK51LA5xLnOijJJ2klgJJ7Vl3UOrGWNwmpbGchYWNyubTTOaSHNikII2ghhIIU0szg4tYfttR+Yf7LtNDtzhhOajuVGhJDNHlbX1GJiKeplmZwMjtF5BFwW2Ooc5TvULa3XLhZ2MuJZQKRMZ8rUdbN33Ku1ImM+VqOtm77k5od32KrtkVjhfkIurZ3QspaGvympqGhjmqH6LdBgaBrc92iLNYN5+G02Auk3lJnmxCpfoU5+isJs1rAHzP5LusbHmYO0pWuidj5bFkpqO5QSFLM9NizhpvbiLh6ThVn9SvxhmWWI07rxVU7SDYhzzI243FsmkP0TH9k3tJFfrkt0yqUJc5vM7TK1wpqkNiqD4hbcRy2GwX8R3q3N9x3JjJOcJQeJFykpLKBCFrsocabSUstS5j5GxN0nNj0dKw2kXIFgNZ17Adqill4R02KEgsdz4YhMSKcR0jNxAEsna5w0B0aPauY/49i1YSWzVtRuPBGYt5bWi4o28icjo54zJpFLuXTmVIhS6/AsYA0jDiHTapJ/TWvOiyyxOmeWsqqmNw2skc59ulktwNvIu/2edpI565dUypkJXZA54xUyNpqwNjlcbMlbqje47GuBJ0HHdrIJ5CQC0UpZXKt4kWxkpLKBCEts8+U9ZRtpTTTOhL3Sh1msdfRDLeM07LnZyorg5yUUdk+FZGShK3MzlbW1j6oVU5mEbYS3SbG3R0jJfxWj0Rt5Fr8uM9pDnQ4fo2aSHVDgHA9S06jY/edcG2oEEFW/28+PgRHjWMjiQpdlrMYq/rNKvnB13YKgst6oYNADoWE7Eq+mcLy1dO7cHPnjJtyBxF1etG/+xD13wZV6EhMk89NZA8Nqz9Kh3us0TMHKCLB45iL+tuTxwzE4qiFk0LxJG8BzXDeD8DuIOsFLW0yr3JxmpbGUhCFSTJIyj85quuqPmOVVYJ5rB1UfcClXKPzmq66o+Y5VVgnmsHVR9wLR1nhj3+xRVuzNQhfHOAFzqAWcXn1CQWWed+skq3/QpzDTs4rbNjPCaJN5TpNNgdw5ADtJTRzc0+IfRRNXzPkkls5sbmsbwTNwOi0cY3ub7NQ3G986JQjxSa+XUhGak8I6mWFrhZwDgdxAI9xXyGnYwWY1rRyNAA/ReiFQTMDHcbhpKeSomOiyMXPKTsDWjeSbADlKmfK3K2oxCoM0xs0XEcYPEibyDlcd7tp5gAB2ufPKYyVTKJp4kID5ADtleNQPsssf8zmCWC1dLSox43u/oKXTy+FAtpg2S9bV+bU8sw9ICzOjTcQzsuu5zV5sW1YFZVtvBf6qM6uFI2vf6l9QH3rG+rxnjFC1rQ1oDWgWAAAAA3ADYi7VKD4Y82EKc82Tr/Y7jOjpcAy9vF4aLS6Nuj/EubxnJ2rpCBUwSQ31AuHFJ5A8XaTzAqsV5VVJHKx0cjGyMcLOa4BzSDuIOoqiOtlnmkWOiPQkNOvMRU1zoZGv10bdURde4kvxmxcrBv3A6hvA8cbzFNdWRup38HSvN5WEkvjA12hO8O2azxdusag1KChjhiZFE0MjY0Na0bAAp6jUQnDEev7HK63F5Zw+fD7Jd10PeU/Kgc+H2S7roe8p+Vuj8vuQv3HP4PvkazrY+4m0lL4PvkazrY+4m0kdT5rGK/CiaanNni5e8ijkILnEcaHYSfXWpxrJWtow01MDoQ8kN0iw3IFyOK4qrEpfCC8jSdZL3AmqdVKc1FpFM6kk2JhbvCsiMRqYhNBTPljcSA4OjAJaSD4zgdRBGxaRUTmY+xofbn+c9M32uuPEveVVQUnzE47NhjFj+xyfnh/rVHYJC5lNCxw0XNija4chDACPes1Cy7b5W4yNwgo7Gvyg80qOpl7hUmR7B0BVnlB5pUdTL3CpMj2DoCb0O0uxTf0O+zJfa46ib4sVCqesyX2uOom+LFQqp1nmdiynwApGxZt55xyyzfMcq5UiYwbTT9bN33K3Q7y7Eb9kd9gOTddj84nneYqaICNpA1BrbDg4AdROq7nm+vlsGhzZP5KUdEzRp4WR6tbrXe723njO7SsjAaVkdLCyNoY1sbAGgWA4oWelbbnPkuS9xZGCXPqC5nLHN/SYhGdNojmtxJmgabTuDvTb6p7LHWumQqoycXlEmk9yS8WwqekqHwSgxyxOGtpO0a2vYdtjqcDt6CqNzc5VGvoGSutwrSY5bemz73NpNLXW3aVty4XP5gItT1rRruYJNW0EFzCeSxDx+Ici1+YTFS2rnpje0kQkHIHRODT2kSD8oWjb/vU8fVfjF4exPhHivxNC17S1wDmuBBB2EEWIPYv2hZgycNk5mcw2l4z2GqeDqM9nNaNwDANHdtIJ269y7eOMNADQABsAFgOhfpCnKcpvMnk4klsC0mVOR9JXxGOdgJsdCQACSM8rHfy2HeCt2hRTaeUdaySZjuDSUlTLTSePE7RuNQcNrXt5LtIPNfmVGZtsoXVmGwyvN5ADHIeV8Z0dI87gA78SVWfalDcTjePv07L87mvkF/cW+5dZmBlJoahu4VBt2xR/7LRvfHSp9Rav2ZtDQSi8ILxKP2pvgxN1KLwgvEo/am+DErpvNRbb4GK7DMdmhgqKeK/7UImPIuXFjS+8bQNumXgdFxv1OvN7mogpY2TVLGy1JANnAOZD6rBsLhvdtvssEtsz+CNqMUjLhdsDXTHVq0mkNZfoc7SHOxUYmdXa4vgj3K6Y5WWC8K2himYY5WMkY7a17Q5p6QV7oWcME951M3ow+Rs0AP0aUkWJvwUm3QudZa4XIvssRyLZ5jMqHR1LqF5+rlDnxAnxZW63Nb7TLnpZzlM3ONhIqMLqo7XIidIwb9OLjtt2tA7VO+SVeYa+kladk8X5XuDXe9ritSuXrqWpbr8QtJcE00VYhCFljJJGUfnNV11R8xyqrBPNYOqj7gUq5R+c1XXVHzHKqsE81g6qPuBaOs8Me/2KKt2ZqVGenLng4zh8LuPIPryPuRuGqPmLxt9X2gV22XOV0eHUjpjZzzxYmX8eQ7OwbTzA8yQOS+T1Ri1douc4l5MlRL6LSdZ5LnY0fpZpVWmrXmS2R2yT8K3Z0uZ/IP6VMKyZv1ELvq2kapZW7+drDr53WG4hPpY2HYfHBEyGJoZHG0Na0bgP/tqyVTda7JZJwjwrAIQhUkyUcp64zV1TKTfTnlIPqh5Dfc0NCxsJw11RURU7bgyyMjuNoD3AF3YLnsWM+9zfbc36V0ebW3/F6O/96ffwb7frZb79mDx0Rnr2pFL0dIyKNkUYDWMa1rQNga0WAHYF7IQsA0AQhCABCEIAX+fD7Jd10PeU/Kgc+H2S7roe8p+Wto/L7il+45/B98jWdbH3E2kpfB98jWdbH3E2kjqfNYxX4UCUvhBeRpOsl7gTaSl8ILyNJ1kvcCNN5qOWeFiYVE5mPsaH25/nPU7KiczH2ND7c/znp7WeX3/koo3O4QhCyRs1+UHmlR1MvcKkyPYOgKs8oPNKjqZe4VJkewdAWlodpdha/od9mS+1x1E3xYqFU9ZkvtcdRN8WKhVTrPM7FlPgBSJjPlajrZu+5V2pExnytR1s3fcrdDu+xG7ZFY4X5CLq2d0LKWLhfkIurZ3QspZ73LwQhC4BxWeSm08GnNrljoXjslZf9CUo80dSWYzT+uJWHoMTnfFgTnzpH/k9X1Y95e236pI5rh/zmj9uT5Mi0dP5El8/oL2eNFMIQlfnXzmvpXfQ6RwExF5ZNpiDhqa0bNMg3udgtq1iyNdbslwoulJRWWdtj+WVDRD9pnZGdzNbpD0MaC49Nlx1Xn6w9psyGplHpBsbQfzPDveErck8h63FJXOZqaD9bPKXEaR3X2yOtrt0XIuLsygzBUbQOGqKiR2/Q4ONp7NFzh+ZOOqmvlN5ZUpTlzij7Fn+oieNTVTegQn/AFAujwfOrhVSQ1tQInm1mzAxazuBdxSeYErSTZhsNPiy1TOh8Z70ZWgxfMA8Ammqg/VqZOy1/wAbNX8CjjTy6tHc2L3GFn7N66n/AHf/AFHLofB/80qf3gfKYlJj+D1lLIIKpr2OY3iBztJuhc+SNyNG99Q7QCm34P8A5pU/vA+UxX3R4aMJ5IQebGNNKLwgvEo/am+DE3UovCC8Sj9qb4MSem81FtvgZheD7GOHrHbxHAOwukv8AnUkv4Pnla32Kf4yp0Luq819voFXhQIQhLFhj4gy8Ug5WOHvaVItG8jQI2gsI6QQq8rPJv8AZd8FINPsb+H+S0tDtLt9xbUbFiIQhZoySRlH5zVddUfMcqlw2pZHRRyPcGMZAxznONg1rWAkk7gApayj85quuqPmOTFzp5b3p4cOidYCKJ1QQdvEBbF8HO/COULWvrdnBFfH7C0JcPEzk8vcsX4jVmXWImXZA07mX8Yj0nWBPYNy7bMJjrGyT0bgA6S0zHb3aIDXMJ5hZwHO9e2b7NQyWgllqm6MlTGWwgjXCw2LZLbnFwa7mAA3kJYUlVPQVjXgaM1NKbt3aTCQ5nQ4aTb8hXfYsi6o9CPtRak+pWKFiYTicdTBHPGbslY17TzOF7HkI2LLWQ1gbBCEIAlLKqgMFfVREW0Z5bey5xc3+FzViYZiLqeeKdut0UjJAL2voOB0b84BHamRn0yYdHUMrmDiSgRyWHiys8Un2mavwc4SuW7VJTgmITXDIrqhrWTRMljIcx7WuaRva4XB9xXukPmtznCjtSVRP0cn6uTbwJJ1td6hOu/3STuPFelPUMkaHsc17XC7XNIIIO8Eaisi2p1ywxyE1JZR6IQvCtrY4WGSV7Y2NF3OeQ1oHOSqSZ7oSfxnPuBVx/Ro9OlYfrXOBbJKDvjBtoaO0aWtx1cUa018OxGKeJk0Tg+ORoc1w2EH4dG5WzqnBJyW5FST2OIz4fZLuuh7yn5UDnw+yXddD3lPy0dH5fcWv3HP4PvkazrY+4m0lL4PvkazrY+4m0kdT5rGK/CgSl8ILyVJ1kvcCbSUvhBeRpOsk7gRpvNRyzwsTConMx9jQ+3P856nZULmTna7CI2g3LJJmuHITIXAH8LmntT2s8vv/JRRud4hC/AmaXFtxpAAkXFwDexI3XsfcVkjZhZQeaVHUy9wqTI9g6Aqzyg80qOpl7hUmR7B0BaWh2l2Fr+h32ZL7XHUTfFioVT1mS+1x1E3xYqFVOs8zsWU+AFImNeVqOtm77lXakXGBeacf9WbvuVuh3fYjdsisML8hF1bO6FlLXZO10c1JBJG4PY6JhBG/ij3clty2Kz3uXoEIQuAcRnnqNHB5hexe+Fo/wC6wke5pSszNUenjER/u45ZOjihn+ouqz+42LU9G067md+vYACxgI5yXn8KMwOC+c1hG3RhYbbhxn25iTGOlq0Yexpm31/8F5c7EN2aUNaXHY0EnoAupLqaqWrqHSbZaiW4ub8eV3FF+QXA6AqtxVhMEoG0xvA6S0qT8CqGxzU8jjZrJYXuPI1j2kn3Ao0W0n8jt3RFV4Fg0VJTx08QsyNoA5zvceUuNyTykrPQhZ7eebLwQhC4Ai8/nn1P1B+Y5dD4P/mlT+8D5TFzefmdpxCFoIJbANIDdpPcRfk1a10ng/8AmlT+8D5TFoz/AOMvzqLx81jTSi8ILxKP2pvgxN1KLwgvEo/am+DEtpvNRZb4GYng+eVrfYp/jKnQkv4Pnla32Kf4yp0Luq819voFXhQIQhLFh41nk3+y74KQafY38P8AJV9WeTf7LvgpBp9jfw/yWlof8u33FdRsWIhCFmjRJeO+d1PXz/NcuvzV5DfT6kzzjSpoXcbS18LLtEZvtAuC7sGu5tx2ULrVVUeSeo+Y5U/knhsUFDTxxNDGiNhsN5cLuceUkkknnWvqLXCCxuxSuHFJtm3SMz5ZMcFUsrWCzJ+JJzTMbqP4mN/gPKnmtNlhk62uopqY2Be27HejI3Wx3Y4C/NdZ1Fnq5pjE48SwLrMRlPdslA8+LeWH2XH6xg6HEO/GeRN5Sdg2Jy0VXHOAWyQScZu/iktkjPSNNvaqpw+vjniZNGdJkjWvaeVrhcfFXauvhlxLr9SFUsrD6GQhCEmXGDjWDQ1UD6eZulHILEbxvDhyEEAg7iApqywyNqMOnMcoLmEngpQOLI3+TgNrfdq1qo1iYrhMFTE6GeNssbtrXD3EbwRuI1hMUXup/ArnBTRJK2OEZRVdKb088sPKGu4hPKWG7SechMnKXMPICX0Moc3+6nJBG3U2QA6W4AOHS4rg8RyDxOA/WUc/SxnCjpvHpW7VqRtrsW67irhOJsP7WsZ0bfSu3goL9y36LnsWxupqnaVRNJOQbjTcS1p9Vvit7AF+Tg9Te30eovycDLf3aK2eGZBYnUG0dJNb0pG8E0c95NG/ZddSrhz5L9DntvlzNCnZmKoa5kMj3nRpH64muB0i++uSP0WEbfSOsW1l35yPzHRxkS17mzOBuIWE8ELHVpkgGT2bBu0HSCazWgAACwGoAbAOZJanURkuCPMvqrcebOAz4fZLuuh7yn5UfnYwSoq8OMNPGZZOFidogtBs11ybuICTH9l+Mf4OT88H/sVmknFV4bW5G6Lb5Hf+D75Gs62PuJtJcZmMmqujiqW1MRhL5GFoJYbgMsTxXHemOktQ07G0Xw5RQJf57cFdPhvCM1mnkbKRyx6Lmu6LB+l0NKYC/MkYcC0gEEEEHWCDtB5VXCfBJSJNZWCQFu8mMs6zD3OdTPAD7aTHjSY4jYSLgg84IK7DLLMrUwvdJQjh4TrEWkOFj9UaRtI0bjfS6dq4V+TVcDY0lUDyfR5v6VtKddi94jwyi+R0uI548XmboiWOAbzDHZ3veXW7LJjZj6F/0GSpkc576mZzi95LnFsfEGk4kl3Ga/bypW4LmvxWpItTuhafvz/VAfhPH/hVCZNYKKSjgpgQ7go2tLgLaTgOM6267rntSWplXGHDDHYvq4m8yP3lB5pUdTL3CpMj2DoCrfGYXPppmNF3Oika0cpLSAPepxbmuxmw/Y5Pzwf+xGjnGKeXgLot4wbXMl9rjqJvixUKktmpyIxGlxITVFO6KPgpG6RdGeM4tsOK4ncU6VTq5Jzyn0J1JqPMFI2LOtPOeSWb5jlXKmzFM2GLulmLaR5DpJS06cOsOcSDrffYVbo5Ri3l42OXRbSwbDJbLCrwOoNNUMdJC7ReYwdgeLiWAmwIO8agSDsIKdmAZWUda3Sp5mSagS29ntv6bDxm79oWuygyFp8QpIop2lkjGN0JG2043aIBA3EG2tp1Gw3gEJbH81eKUb9JsTqhrSdGWn0nOA3EtH1jTbba4HKUYrv3eJfU57UPiikVoMrMt6TD4y6Z4L7HQiaQZHnmG4esdQU5S4ziTDwbqitYdmg6WoaejRLrrOwfN9ilW+7KeRukeNJOHRt6XF40ndgcurSRjznLkHrW+UUYlXU1WKV+lbTnqHgNaL6LRuaORrGi5PICeVUrkxgEdFSRUzNYjbYn0nnW5x6XElaPIHNxBhrS+/DVDxZ8pFrD0Ix91txc7zv2ADsFTqLlPEY7IlXDh5vcCFK+WmTxoq6enIs0OLo9VgYnkllugcXpaVVC5jLnIODEoQ154OVl+ClAuW32tcPvNOq49xC5prvVy57M7ZDiRp812cKKrp2U8rw2qjaGkOIBma0apGekbeMBrBvuIXfqZsbzZ4pSu40DpWjWJKe8o1bwANNva0LGhyuxaH6oVNWwjVoOc8uHNZ4LlfLSxm+KuSK1a1ykioXOAFzqCXWXOeKmpWuipXNqJ9Y0gbxRHle4eOR6Le0hLKLBMexE6Lm1krTYHh3Pji6SH2aewEpl5C5nIaRzZ6otqJ22LWgHgoiN4B8dwOxxAtqsARdQ9VXVzm8/BEuKUtlgT2UmFVcTo5avS4apaZiH+PYuIBf6JNr6O4WGrYGt4P8A5pU/vA+UxY+eLI+vrKuF9NA6ZrYdFxDoxZ2mTbjOG5brM1k5VUdNOypiMLnzaTQSw3bwbRfikjaCrbbVOndZ9xGEWpjBSi8ILxKP2pvgxN1LXPPkxWVjaUU0Lpix0pdZzBo6QZbxnDbY7ORKadpWJstsWYs0Pg+eVrfYp/jKnQlbmYyTraOSqNTC6ESNhDLuYblpkv4rjs0htTSXdS07G18PoFaxFZBCEJcmeNZ5N/su+CkGn2N/D/JV/VNJY4DWS1wHaFNUWa3GQGj6G/Vb/wDSDd/mLQ0Uox4svGwvfFtcimkIQs8YJIyj85quuqPmOVVYJ5rB1UfcCnzG82WLvnqHMpHua+WZzTpw2LXvcQdb77CFQuExObTxNcLObGwEchDQCE/q5RlGOH+cimtNN5MtCEJAuEHnsyY4CtFUwWjqRxrbBMwa+jSbY85D10uYrKjThfQPPGivJFffG48Zo9l5v0PHIu2y9yZ+n0EsAtwltOIndKzW3XuB8U8zik1k1kXjlHVw1LKOS8bhpDhIOMw6nt8pvaTbnsdy0IyjbTwyfNfi/gocXGeUUMhfGnUvqzy8/9k="/>
          <p:cNvSpPr>
            <a:spLocks noChangeAspect="1" noChangeArrowheads="1"/>
          </p:cNvSpPr>
          <p:nvPr/>
        </p:nvSpPr>
        <p:spPr bwMode="auto">
          <a:xfrm>
            <a:off x="155575" y="-509588"/>
            <a:ext cx="4267200" cy="1066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data:image/jpeg;base64,/9j/4AAQSkZJRgABAQAAAQABAAD/2wCEAAkGBhASEBUSExQUEhUWFxYYFxgWFhUXGBcWFhgcHh0XFh0cHCYeGCIjGxcXITAiIygpLSwsGh4zNTAqNSYrLSkBCQoKDgwOGg8PGikiHyQsKi0vLCksLiksLCksLC8sLCwpLCwsKSkvLCwsLCwpLC0pLywsKSwsLCwpLCwsKSwsL//AABEIAHABwAMBIgACEQEDEQH/xAAcAAADAAMBAQEAAAAAAAAAAAAABwgEBQYDAQL/xABMEAABAwIBBggKBwUGBwEAAAABAAIDBBEFBgcSITFBEyJRYXFzgbIIMjM0UmJykbGzFCM1QoKSoSR0osHSF1NUg8PRFSVjk8LT8EP/xAAbAQACAwEBAQAAAAAAAAAAAAAABAIDBQEGB//EADQRAAICAQIEAgkDAwUAAAAAAAABAgMRBDESIUGBMjMFEyJRYXGxwfCRodEGFEIVIzRS8f/aAAwDAQACEQMRAD8AeKEIQAIQhAAhCEACEIQAIQuRyvziQUd42Wmn9AHisvved3sjX0XuoznGCzIY0+mt1M1XVHL/ADc6mpqmRtL3uaxo2ucQAOklcPjWd2lju2Bjqhw3+Iz3kXPu7UsMbyiqat+lPIXcjdjG+y3YOnbyla1Z1msk/ByPcaL+l6oLi1L4n7lyX67v9jrsQzpYjL4r2QjkjYPi6591loKjKCrffTqJnX5ZH2917L7heT1VU+RhkkHKBZva42aPeumpM0Ve8AuMMV9oc8kj8oI/VL4ts582bDl6N0Xsvgi+2f5OKc8k3JJPOsmDFZ2eJLKz2Xub8Cu8bmXmtrqIweZjj/NY1TmcrB4ksL+kvae6V31Fq6Ef9Z9HT9l2Lun90aSgzhYlFa07ngbpAH36SRpfqutwfPLsbUw/ji/pcf8Ay7Fx2J5DYhBrfA9zfSZ9YOk6NyB0gLQoVttbxl9wn6O9Ha6OYxi/jHC+n3KNwbKGmqm6UErZLbRscPaabEe5bFTNTVT43h8bnMcNjmkgjoITKySzsXIirba9QmAsP8wf+Q929O1atS5T5HlPSP8ATVtCc9O+OPu/yX89ufwGehfmOQOAc0ggi4INwQd45V+k6eUBCF8c4AXOoBAH1C+MeCAQQQdYI2EHeF9QAIQhAAhCEACEIQAIQhAAhCEACEIQAIQhAAhCEACEIQAIQhAAhCEACF8JtrK+MeCAQQQRcEawQd4QB+kIQgAQhCABCEIAEIQgAQhCABCEIAEIWkytnrBTltHGXyv1aV2ARje7jEXPJ792vknwrJZVX62agmlnq3hL5s5bOFnEMJNLTH6zZJIPueq31uU7unYpnOJJJJJOsk7STvK6V2bjFSbmnJJ2/WRf1rPwPNXWSTAVDTBENbnaUbifVaATrPKdQ59iyLFbbLmmfS9FP0d6OoxCyLfVpptv5J5+SRz2AZNVNZJoQsvbxnHUxvtH+Q18ybGTua+kpwHSj6RJyvHEB9Vmw9t+xdRhuGRU8TYomBjG7APiTtJPKVlJ2rSxhzlzZ5P0l6fv1Tcam4Q+G7+b+y/c+NYALAAAbgvqEv8APBlfVUMEIpnNY6Zz2l5bpOaGtB4l9QOvaQU9CDnJRR5uTwss6fKPK6joWadTK1l/FYONI/2GDWenYN9kZJZSsr6VtUxjo2vdIA11tKzHltzbUL6N7AlS3UVD5Hukkc6R7jdz3kuc485OsqhczH2ND7c/znpq7TqqvPXJVCzjZ3C0ePZGUdWDwsYD90jOK8do8boNwt4hISipLDG6rrKZcdcmn71yEblXm7qaO8jfroRr02jWweu3d0jV0Lk1TpF0s8ts15ceGomC5PGhBDR7TLkAez7uRZ12lxzh+h7j0T/Uasaq1bSfSWy7+757fI53IbL19G4RSkvpydm0xk/eZzcre0a9rrp6hr2NewhzXAFpBuCDsISK/s2xT/Dn/uRf1rus3VFiVKTT1EDhAblrtOM8G7aRYOJ0Tzb+kqemnOPsSTx8hb09pdHcnqNPZDi6pSXP4rnv9fmd+pny8y/rqx80b5NCFrpGiKO7WkMcQC87XnVvNuQBUwpExrytR1s3fct/RRTk2/geFubSRWOF+Qi6tndCyli4X5CLq2d0LKSL3LgQhC4AIQhAAhCEACEIQAIQhAAhCEACEIQAIQhAAhCEACEIQAIQhAE15w8vq6rlnhdIY4WPkYIo7ta4Mc5t5Dtfe2wnR5lQ+CeawdVH3ApVyj85quuqPmOVVYJ5rB1UfcCf1cVGEUvj9imttt5M1CEJAuBCEIA4vH8o5yHujdJHAyZlMHU7YXzzVDnhhEfCngmMa86BLgSXB3i6N3eeGZQ1ERLpHVEkbJGRzsqo4WVEHC2DJWug+rkjueNtIGkdLilqxcXom6JoJnthBrm1Mcj3ujbNE+o4eRkcjQNGVpMjQ0EOsGuvruPGHD4uCqcMheypdUynSkZIZZI6Z4bpOqnm+i5rNJkYJJdZnrEMpRx+be/JAZCELCxjGYKWF008jYo27SeXkaBrcTuAuSl0s8kTM1CSmUufeZxLKGIRt/vZhpPPO1gNm/iJ5wuCxDLPEZzeWrqHczZDG38seiP0TcNHN78il3RRVCFIv0+a9+Flvy8I+/vvdbPDctMSpzeKrnbzOeZG/lk0m/opvRPoyPr17ip0JSZH58mvcIq9rYidQnjvwd/+o0klm7jAkcuiE2Y5A4Agggi4I1gg7xypSyuVbxIujJS2P0hcVndxaemw0ywSOifwsQ0mmxs51iEkv7QMW/xtR+Zv+ytq00rI8SaIysUXhlRIS0zJY9VVUNSaiZ8xZIwNLzewLL2HamWqbIOEnFk08rIJS+EF5Gk6yXuBL2pzg4qJHgVs4Ac4AXbsBPqrV4tlHWVQaKieScNJLQ8jik7SLAJ+nSyhNSbQvO1NNGuVE5mPsaH25/nPU7Lb4dlfiFPGIoKmWKMXIa0tsC4knaN5JKZvqdseFFVc1F8yqkKXXZw8Wsf22f3t/pVKYHK51LA5xLnOijJJ2klgJJ7Vl3UOrGWNwmpbGchYWNyubTTOaSHNikII2ghhIIU0szg4tYfttR+Yf7LtNDtzhhOajuVGhJDNHlbX1GJiKeplmZwMjtF5BFwW2Ooc5TvULa3XLhZ2MuJZQKRMZ8rUdbN33Ku1ImM+VqOtm77k5od32KrtkVjhfkIurZ3QspaGvympqGhjmqH6LdBgaBrc92iLNYN5+G02Auk3lJnmxCpfoU5+isJs1rAHzP5LusbHmYO0pWuidj5bFkpqO5QSFLM9NizhpvbiLh6ThVn9SvxhmWWI07rxVU7SDYhzzI243FsmkP0TH9k3tJFfrkt0yqUJc5vM7TK1wpqkNiqD4hbcRy2GwX8R3q3N9x3JjJOcJQeJFykpLKBCFrsocabSUstS5j5GxN0nNj0dKw2kXIFgNZ17Adqill4R02KEgsdz4YhMSKcR0jNxAEsna5w0B0aPauY/49i1YSWzVtRuPBGYt5bWi4o28icjo54zJpFLuXTmVIhS6/AsYA0jDiHTapJ/TWvOiyyxOmeWsqqmNw2skc59ulktwNvIu/2edpI565dUypkJXZA54xUyNpqwNjlcbMlbqje47GuBJ0HHdrIJ5CQC0UpZXKt4kWxkpLKBCEts8+U9ZRtpTTTOhL3Sh1msdfRDLeM07LnZyorg5yUUdk+FZGShK3MzlbW1j6oVU5mEbYS3SbG3R0jJfxWj0Rt5Fr8uM9pDnQ4fo2aSHVDgHA9S06jY/edcG2oEEFW/28+PgRHjWMjiQpdlrMYq/rNKvnB13YKgst6oYNADoWE7Eq+mcLy1dO7cHPnjJtyBxF1etG/+xD13wZV6EhMk89NZA8Nqz9Kh3us0TMHKCLB45iL+tuTxwzE4qiFk0LxJG8BzXDeD8DuIOsFLW0yr3JxmpbGUhCFSTJIyj85quuqPmOVVYJ5rB1UfcClXKPzmq66o+Y5VVgnmsHVR9wLR1nhj3+xRVuzNQhfHOAFzqAWcXn1CQWWed+skq3/QpzDTs4rbNjPCaJN5TpNNgdw5ADtJTRzc0+IfRRNXzPkkls5sbmsbwTNwOi0cY3ub7NQ3G986JQjxSa+XUhGak8I6mWFrhZwDgdxAI9xXyGnYwWY1rRyNAA/ReiFQTMDHcbhpKeSomOiyMXPKTsDWjeSbADlKmfK3K2oxCoM0xs0XEcYPEibyDlcd7tp5gAB2ufPKYyVTKJp4kID5ADtleNQPsssf8zmCWC1dLSox43u/oKXTy+FAtpg2S9bV+bU8sw9ICzOjTcQzsuu5zV5sW1YFZVtvBf6qM6uFI2vf6l9QH3rG+rxnjFC1rQ1oDWgWAAAAA3ADYi7VKD4Y82EKc82Tr/Y7jOjpcAy9vF4aLS6Nuj/EubxnJ2rpCBUwSQ31AuHFJ5A8XaTzAqsV5VVJHKx0cjGyMcLOa4BzSDuIOoqiOtlnmkWOiPQkNOvMRU1zoZGv10bdURde4kvxmxcrBv3A6hvA8cbzFNdWRup38HSvN5WEkvjA12hO8O2azxdusag1KChjhiZFE0MjY0Na0bAAp6jUQnDEev7HK63F5Zw+fD7Jd10PeU/Kgc+H2S7roe8p+Vuj8vuQv3HP4PvkazrY+4m0lL4PvkazrY+4m0kdT5rGK/CiaanNni5e8ijkILnEcaHYSfXWpxrJWtow01MDoQ8kN0iw3IFyOK4qrEpfCC8jSdZL3AmqdVKc1FpFM6kk2JhbvCsiMRqYhNBTPljcSA4OjAJaSD4zgdRBGxaRUTmY+xofbn+c9M32uuPEveVVQUnzE47NhjFj+xyfnh/rVHYJC5lNCxw0XNija4chDACPes1Cy7b5W4yNwgo7Gvyg80qOpl7hUmR7B0BVnlB5pUdTL3CpMj2DoCb0O0uxTf0O+zJfa46ib4sVCqesyX2uOom+LFQqp1nmdiynwApGxZt55xyyzfMcq5UiYwbTT9bN33K3Q7y7Eb9kd9gOTddj84nneYqaICNpA1BrbDg4AdROq7nm+vlsGhzZP5KUdEzRp4WR6tbrXe723njO7SsjAaVkdLCyNoY1sbAGgWA4oWelbbnPkuS9xZGCXPqC5nLHN/SYhGdNojmtxJmgabTuDvTb6p7LHWumQqoycXlEmk9yS8WwqekqHwSgxyxOGtpO0a2vYdtjqcDt6CqNzc5VGvoGSutwrSY5bemz73NpNLXW3aVty4XP5gItT1rRruYJNW0EFzCeSxDx+Ici1+YTFS2rnpje0kQkHIHRODT2kSD8oWjb/vU8fVfjF4exPhHivxNC17S1wDmuBBB2EEWIPYv2hZgycNk5mcw2l4z2GqeDqM9nNaNwDANHdtIJ269y7eOMNADQABsAFgOhfpCnKcpvMnk4klsC0mVOR9JXxGOdgJsdCQACSM8rHfy2HeCt2hRTaeUdaySZjuDSUlTLTSePE7RuNQcNrXt5LtIPNfmVGZtsoXVmGwyvN5ADHIeV8Z0dI87gA78SVWfalDcTjePv07L87mvkF/cW+5dZmBlJoahu4VBt2xR/7LRvfHSp9Rav2ZtDQSi8ILxKP2pvgxN1KLwgvEo/am+DErpvNRbb4GK7DMdmhgqKeK/7UImPIuXFjS+8bQNumXgdFxv1OvN7mogpY2TVLGy1JANnAOZD6rBsLhvdtvssEtsz+CNqMUjLhdsDXTHVq0mkNZfoc7SHOxUYmdXa4vgj3K6Y5WWC8K2himYY5WMkY7a17Q5p6QV7oWcME951M3ow+Rs0AP0aUkWJvwUm3QudZa4XIvssRyLZ5jMqHR1LqF5+rlDnxAnxZW63Nb7TLnpZzlM3ONhIqMLqo7XIidIwb9OLjtt2tA7VO+SVeYa+kladk8X5XuDXe9ritSuXrqWpbr8QtJcE00VYhCFljJJGUfnNV11R8xyqrBPNYOqj7gUq5R+c1XXVHzHKqsE81g6qPuBaOs8Me/2KKt2ZqVGenLng4zh8LuPIPryPuRuGqPmLxt9X2gV22XOV0eHUjpjZzzxYmX8eQ7OwbTzA8yQOS+T1Ri1douc4l5MlRL6LSdZ5LnY0fpZpVWmrXmS2R2yT8K3Z0uZ/IP6VMKyZv1ELvq2kapZW7+drDr53WG4hPpY2HYfHBEyGJoZHG0Na0bgP/tqyVTda7JZJwjwrAIQhUkyUcp64zV1TKTfTnlIPqh5Dfc0NCxsJw11RURU7bgyyMjuNoD3AF3YLnsWM+9zfbc36V0ebW3/F6O/96ffwb7frZb79mDx0Rnr2pFL0dIyKNkUYDWMa1rQNga0WAHYF7IQsA0AQhCABCEIAX+fD7Jd10PeU/Kgc+H2S7roe8p+Wto/L7il+45/B98jWdbH3E2kpfB98jWdbH3E2kjqfNYxX4UCUvhBeRpOsl7gTaSl8ILyNJ1kvcCNN5qOWeFiYVE5mPsaH25/nPU7KiczH2ND7c/znp7WeX3/koo3O4QhCyRs1+UHmlR1MvcKkyPYOgKs8oPNKjqZe4VJkewdAWlodpdha/od9mS+1x1E3xYqFU9ZkvtcdRN8WKhVTrPM7FlPgBSJjPlajrZu+5V2pExnytR1s3fcrdDu+xG7ZFY4X5CLq2d0LKWLhfkIurZ3QspZ73LwQhC4BxWeSm08GnNrljoXjslZf9CUo80dSWYzT+uJWHoMTnfFgTnzpH/k9X1Y95e236pI5rh/zmj9uT5Mi0dP5El8/oL2eNFMIQlfnXzmvpXfQ6RwExF5ZNpiDhqa0bNMg3udgtq1iyNdbslwoulJRWWdtj+WVDRD9pnZGdzNbpD0MaC49Nlx1Xn6w9psyGplHpBsbQfzPDveErck8h63FJXOZqaD9bPKXEaR3X2yOtrt0XIuLsygzBUbQOGqKiR2/Q4ONp7NFzh+ZOOqmvlN5ZUpTlzij7Fn+oieNTVTegQn/AFAujwfOrhVSQ1tQInm1mzAxazuBdxSeYErSTZhsNPiy1TOh8Z70ZWgxfMA8Ammqg/VqZOy1/wAbNX8CjjTy6tHc2L3GFn7N66n/AHf/AFHLofB/80qf3gfKYlJj+D1lLIIKpr2OY3iBztJuhc+SNyNG99Q7QCm34P8A5pU/vA+UxX3R4aMJ5IQebGNNKLwgvEo/am+DE3UovCC8Sj9qb4MSem81FtvgZheD7GOHrHbxHAOwukv8AnUkv4Pnla32Kf4yp0Luq819voFXhQIQhLFhj4gy8Ug5WOHvaVItG8jQI2gsI6QQq8rPJv8AZd8FINPsb+H+S0tDtLt9xbUbFiIQhZoySRlH5zVddUfMcqlw2pZHRRyPcGMZAxznONg1rWAkk7gApayj85quuqPmOTFzp5b3p4cOidYCKJ1QQdvEBbF8HO/COULWvrdnBFfH7C0JcPEzk8vcsX4jVmXWImXZA07mX8Yj0nWBPYNy7bMJjrGyT0bgA6S0zHb3aIDXMJ5hZwHO9e2b7NQyWgllqm6MlTGWwgjXCw2LZLbnFwa7mAA3kJYUlVPQVjXgaM1NKbt3aTCQ5nQ4aTb8hXfYsi6o9CPtRak+pWKFiYTicdTBHPGbslY17TzOF7HkI2LLWQ1gbBCEIAlLKqgMFfVREW0Z5bey5xc3+FzViYZiLqeeKdut0UjJAL2voOB0b84BHamRn0yYdHUMrmDiSgRyWHiys8Un2mavwc4SuW7VJTgmITXDIrqhrWTRMljIcx7WuaRva4XB9xXukPmtznCjtSVRP0cn6uTbwJJ1td6hOu/3STuPFelPUMkaHsc17XC7XNIIIO8Eaisi2p1ywxyE1JZR6IQvCtrY4WGSV7Y2NF3OeQ1oHOSqSZ7oSfxnPuBVx/Ro9OlYfrXOBbJKDvjBtoaO0aWtx1cUa018OxGKeJk0Tg+ORoc1w2EH4dG5WzqnBJyW5FST2OIz4fZLuuh7yn5UDnw+yXddD3lPy0dH5fcWv3HP4PvkazrY+4m0lL4PvkazrY+4m0kdT5rGK/CgSl8ILyVJ1kvcCbSUvhBeRpOsk7gRpvNRyzwsTConMx9jQ+3P856nZULmTna7CI2g3LJJmuHITIXAH8LmntT2s8vv/JRRud4hC/AmaXFtxpAAkXFwDexI3XsfcVkjZhZQeaVHUy9wqTI9g6Aqzyg80qOpl7hUmR7B0BaWh2l2Fr+h32ZL7XHUTfFioVT1mS+1x1E3xYqFVOs8zsWU+AFImNeVqOtm77lXakXGBeacf9WbvuVuh3fYjdsisML8hF1bO6FlLXZO10c1JBJG4PY6JhBG/ij3clty2Kz3uXoEIQuAcRnnqNHB5hexe+Fo/wC6wke5pSszNUenjER/u45ZOjihn+ouqz+42LU9G067md+vYACxgI5yXn8KMwOC+c1hG3RhYbbhxn25iTGOlq0Yexpm31/8F5c7EN2aUNaXHY0EnoAupLqaqWrqHSbZaiW4ub8eV3FF+QXA6AqtxVhMEoG0xvA6S0qT8CqGxzU8jjZrJYXuPI1j2kn3Ao0W0n8jt3RFV4Fg0VJTx08QsyNoA5zvceUuNyTykrPQhZ7eebLwQhC4Ai8/nn1P1B+Y5dD4P/mlT+8D5TFzefmdpxCFoIJbANIDdpPcRfk1a10ng/8AmlT+8D5TFoz/AOMvzqLx81jTSi8ILxKP2pvgxN1KLwgvEo/am+DEtpvNRZb4GYng+eVrfYp/jKnQkv4Pnla32Kf4yp0Luq819voFXhQIQhLFh41nk3+y74KQafY38P8AJV9WeTf7LvgpBp9jfw/yWlof8u33FdRsWIhCFmjRJeO+d1PXz/NcuvzV5DfT6kzzjSpoXcbS18LLtEZvtAuC7sGu5tx2ULrVVUeSeo+Y5U/knhsUFDTxxNDGiNhsN5cLuceUkkknnWvqLXCCxuxSuHFJtm3SMz5ZMcFUsrWCzJ+JJzTMbqP4mN/gPKnmtNlhk62uopqY2Be27HejI3Wx3Y4C/NdZ1Fnq5pjE48SwLrMRlPdslA8+LeWH2XH6xg6HEO/GeRN5Sdg2Jy0VXHOAWyQScZu/iktkjPSNNvaqpw+vjniZNGdJkjWvaeVrhcfFXauvhlxLr9SFUsrD6GQhCEmXGDjWDQ1UD6eZulHILEbxvDhyEEAg7iApqywyNqMOnMcoLmEngpQOLI3+TgNrfdq1qo1iYrhMFTE6GeNssbtrXD3EbwRuI1hMUXup/ArnBTRJK2OEZRVdKb088sPKGu4hPKWG7SechMnKXMPICX0Moc3+6nJBG3U2QA6W4AOHS4rg8RyDxOA/WUc/SxnCjpvHpW7VqRtrsW67irhOJsP7WsZ0bfSu3goL9y36LnsWxupqnaVRNJOQbjTcS1p9Vvit7AF+Tg9Te30eovycDLf3aK2eGZBYnUG0dJNb0pG8E0c95NG/ZddSrhz5L9DntvlzNCnZmKoa5kMj3nRpH64muB0i++uSP0WEbfSOsW1l35yPzHRxkS17mzOBuIWE8ELHVpkgGT2bBu0HSCazWgAACwGoAbAOZJanURkuCPMvqrcebOAz4fZLuuh7yn5UfnYwSoq8OMNPGZZOFidogtBs11ybuICTH9l+Mf4OT88H/sVmknFV4bW5G6Lb5Hf+D75Gs62PuJtJcZmMmqujiqW1MRhL5GFoJYbgMsTxXHemOktQ07G0Xw5RQJf57cFdPhvCM1mnkbKRyx6Lmu6LB+l0NKYC/MkYcC0gEEEEHWCDtB5VXCfBJSJNZWCQFu8mMs6zD3OdTPAD7aTHjSY4jYSLgg84IK7DLLMrUwvdJQjh4TrEWkOFj9UaRtI0bjfS6dq4V+TVcDY0lUDyfR5v6VtKddi94jwyi+R0uI548XmboiWOAbzDHZ3veXW7LJjZj6F/0GSpkc576mZzi95LnFsfEGk4kl3Ga/bypW4LmvxWpItTuhafvz/VAfhPH/hVCZNYKKSjgpgQ7go2tLgLaTgOM6267rntSWplXGHDDHYvq4m8yP3lB5pUdTL3CpMj2DoCrfGYXPppmNF3Oika0cpLSAPepxbmuxmw/Y5Pzwf+xGjnGKeXgLot4wbXMl9rjqJvixUKktmpyIxGlxITVFO6KPgpG6RdGeM4tsOK4ncU6VTq5Jzyn0J1JqPMFI2LOtPOeSWb5jlXKmzFM2GLulmLaR5DpJS06cOsOcSDrffYVbo5Ri3l42OXRbSwbDJbLCrwOoNNUMdJC7ReYwdgeLiWAmwIO8agSDsIKdmAZWUda3Sp5mSagS29ntv6bDxm79oWuygyFp8QpIop2lkjGN0JG2043aIBA3EG2tp1Gw3gEJbH81eKUb9JsTqhrSdGWn0nOA3EtH1jTbba4HKUYrv3eJfU57UPiikVoMrMt6TD4y6Z4L7HQiaQZHnmG4esdQU5S4ziTDwbqitYdmg6WoaejRLrrOwfN9ilW+7KeRukeNJOHRt6XF40ndgcurSRjznLkHrW+UUYlXU1WKV+lbTnqHgNaL6LRuaORrGi5PICeVUrkxgEdFSRUzNYjbYn0nnW5x6XElaPIHNxBhrS+/DVDxZ8pFrD0Ix91txc7zv2ADsFTqLlPEY7IlXDh5vcCFK+WmTxoq6enIs0OLo9VgYnkllugcXpaVVC5jLnIODEoQ154OVl+ClAuW32tcPvNOq49xC5prvVy57M7ZDiRp812cKKrp2U8rw2qjaGkOIBma0apGekbeMBrBvuIXfqZsbzZ4pSu40DpWjWJKe8o1bwANNva0LGhyuxaH6oVNWwjVoOc8uHNZ4LlfLSxm+KuSK1a1ykioXOAFzqCXWXOeKmpWuipXNqJ9Y0gbxRHle4eOR6Le0hLKLBMexE6Lm1krTYHh3Pji6SH2aewEpl5C5nIaRzZ6otqJ22LWgHgoiN4B8dwOxxAtqsARdQ9VXVzm8/BEuKUtlgT2UmFVcTo5avS4apaZiH+PYuIBf6JNr6O4WGrYGt4P8A5pU/vA+UxY+eLI+vrKuF9NA6ZrYdFxDoxZ2mTbjOG5brM1k5VUdNOypiMLnzaTQSw3bwbRfikjaCrbbVOndZ9xGEWpjBSi8ILxKP2pvgxN1LXPPkxWVjaUU0Lpix0pdZzBo6QZbxnDbY7ORKadpWJstsWYs0Pg+eVrfYp/jKnQlbmYyTraOSqNTC6ESNhDLuYblpkv4rjs0htTSXdS07G18PoFaxFZBCEJcmeNZ5N/su+CkGn2N/D/JV/VNJY4DWS1wHaFNUWa3GQGj6G/Vb/wDSDd/mLQ0Uox4svGwvfFtcimkIQs8YJIyj85quuqPmOVVYJ5rB1UfcCnzG82WLvnqHMpHua+WZzTpw2LXvcQdb77CFQuExObTxNcLObGwEchDQCE/q5RlGOH+cimtNN5MtCEJAuEHnsyY4CtFUwWjqRxrbBMwa+jSbY85D10uYrKjThfQPPGivJFffG48Zo9l5v0PHIu2y9yZ+n0EsAtwltOIndKzW3XuB8U8zik1k1kXjlHVw1LKOS8bhpDhIOMw6nt8pvaTbnsdy0IyjbTwyfNfi/gocXGeUUMhfGnUvqzy8/9k="/>
          <p:cNvSpPr>
            <a:spLocks noChangeAspect="1" noChangeArrowheads="1"/>
          </p:cNvSpPr>
          <p:nvPr/>
        </p:nvSpPr>
        <p:spPr bwMode="auto">
          <a:xfrm>
            <a:off x="307975" y="-357188"/>
            <a:ext cx="4267200" cy="1066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6" descr="data:image/jpeg;base64,/9j/4AAQSkZJRgABAQAAAQABAAD/2wCEAAkGBhASEBUSExQUEhUWFxYYFxgWFhUXGBcWFhgcHh0XFh0cHCYeGCIjGxcXITAiIygpLSwsGh4zNTAqNSYrLSkBCQoKDgwOGg8PGikiHyQsKi0vLCksLiksLCksLC8sLCwpLCwsKSkvLCwsLCwpLC0pLywsKSwsLCwpLCwsKSwsL//AABEIAHABwAMBIgACEQEDEQH/xAAcAAADAAMBAQEAAAAAAAAAAAAABwgEBQYDAQL/xABMEAABAwIBBggKBwUGBwEAAAABAAIDBBEFBgcSITFBEyJRYXFzgbIIMjM0UmJykbGzFCM1QoKSoSR0osHSF1NUg8PRFSVjk8LT8EP/xAAbAQACAwEBAQAAAAAAAAAAAAAABAIDBQEGB//EADQRAAICAQIEAgkDAwUAAAAAAAABAgMRBDESIUGBMjMFEyJRYXGxwfCRodEGFEIVIzRS8f/aAAwDAQACEQMRAD8AeKEIQAIQhAAhCEACEIQAIQuRyvziQUd42Wmn9AHisvved3sjX0XuoznGCzIY0+mt1M1XVHL/ADc6mpqmRtL3uaxo2ucQAOklcPjWd2lju2Bjqhw3+Iz3kXPu7UsMbyiqat+lPIXcjdjG+y3YOnbyla1Z1msk/ByPcaL+l6oLi1L4n7lyX67v9jrsQzpYjL4r2QjkjYPi6591loKjKCrffTqJnX5ZH2917L7heT1VU+RhkkHKBZva42aPeumpM0Ve8AuMMV9oc8kj8oI/VL4ts582bDl6N0Xsvgi+2f5OKc8k3JJPOsmDFZ2eJLKz2Xub8Cu8bmXmtrqIweZjj/NY1TmcrB4ksL+kvae6V31Fq6Ef9Z9HT9l2Lun90aSgzhYlFa07ngbpAH36SRpfqutwfPLsbUw/ji/pcf8Ay7Fx2J5DYhBrfA9zfSZ9YOk6NyB0gLQoVttbxl9wn6O9Ha6OYxi/jHC+n3KNwbKGmqm6UErZLbRscPaabEe5bFTNTVT43h8bnMcNjmkgjoITKySzsXIirba9QmAsP8wf+Q929O1atS5T5HlPSP8ATVtCc9O+OPu/yX89ufwGehfmOQOAc0ggi4INwQd45V+k6eUBCF8c4AXOoBAH1C+MeCAQQQdYI2EHeF9QAIQhAAhCEACEIQAIQhAAhCEACEIQAIQhAAhCEACEIQAIQhAAhCEACF8JtrK+MeCAQQQRcEawQd4QB+kIQgAQhCABCEIAEIQgAQhCABCEIAEIWkytnrBTltHGXyv1aV2ARje7jEXPJ792vknwrJZVX62agmlnq3hL5s5bOFnEMJNLTH6zZJIPueq31uU7unYpnOJJJJJOsk7STvK6V2bjFSbmnJJ2/WRf1rPwPNXWSTAVDTBENbnaUbifVaATrPKdQ59iyLFbbLmmfS9FP0d6OoxCyLfVpptv5J5+SRz2AZNVNZJoQsvbxnHUxvtH+Q18ybGTua+kpwHSj6RJyvHEB9Vmw9t+xdRhuGRU8TYomBjG7APiTtJPKVlJ2rSxhzlzZ5P0l6fv1Tcam4Q+G7+b+y/c+NYALAAAbgvqEv8APBlfVUMEIpnNY6Zz2l5bpOaGtB4l9QOvaQU9CDnJRR5uTwss6fKPK6joWadTK1l/FYONI/2GDWenYN9kZJZSsr6VtUxjo2vdIA11tKzHltzbUL6N7AlS3UVD5Hukkc6R7jdz3kuc485OsqhczH2ND7c/znpq7TqqvPXJVCzjZ3C0ePZGUdWDwsYD90jOK8do8boNwt4hISipLDG6rrKZcdcmn71yEblXm7qaO8jfroRr02jWweu3d0jV0Lk1TpF0s8ts15ceGomC5PGhBDR7TLkAez7uRZ12lxzh+h7j0T/Uasaq1bSfSWy7+757fI53IbL19G4RSkvpydm0xk/eZzcre0a9rrp6hr2NewhzXAFpBuCDsISK/s2xT/Dn/uRf1rus3VFiVKTT1EDhAblrtOM8G7aRYOJ0Tzb+kqemnOPsSTx8hb09pdHcnqNPZDi6pSXP4rnv9fmd+pny8y/rqx80b5NCFrpGiKO7WkMcQC87XnVvNuQBUwpExrytR1s3fct/RRTk2/geFubSRWOF+Qi6tndCyli4X5CLq2d0LKSL3LgQhC4AIQhAAhCEACEIQAIQhAAhCEACEIQAIQhAAhCEACEIQAIQhAE15w8vq6rlnhdIY4WPkYIo7ta4Mc5t5Dtfe2wnR5lQ+CeawdVH3ApVyj85quuqPmOVVYJ5rB1UfcCf1cVGEUvj9imttt5M1CEJAuBCEIA4vH8o5yHujdJHAyZlMHU7YXzzVDnhhEfCngmMa86BLgSXB3i6N3eeGZQ1ERLpHVEkbJGRzsqo4WVEHC2DJWug+rkjueNtIGkdLilqxcXom6JoJnthBrm1Mcj3ujbNE+o4eRkcjQNGVpMjQ0EOsGuvruPGHD4uCqcMheypdUynSkZIZZI6Z4bpOqnm+i5rNJkYJJdZnrEMpRx+be/JAZCELCxjGYKWF008jYo27SeXkaBrcTuAuSl0s8kTM1CSmUufeZxLKGIRt/vZhpPPO1gNm/iJ5wuCxDLPEZzeWrqHczZDG38seiP0TcNHN78il3RRVCFIv0+a9+Flvy8I+/vvdbPDctMSpzeKrnbzOeZG/lk0m/opvRPoyPr17ip0JSZH58mvcIq9rYidQnjvwd/+o0klm7jAkcuiE2Y5A4Agggi4I1gg7xypSyuVbxIujJS2P0hcVndxaemw0ywSOifwsQ0mmxs51iEkv7QMW/xtR+Zv+ytq00rI8SaIysUXhlRIS0zJY9VVUNSaiZ8xZIwNLzewLL2HamWqbIOEnFk08rIJS+EF5Gk6yXuBL2pzg4qJHgVs4Ac4AXbsBPqrV4tlHWVQaKieScNJLQ8jik7SLAJ+nSyhNSbQvO1NNGuVE5mPsaH25/nPU7Lb4dlfiFPGIoKmWKMXIa0tsC4knaN5JKZvqdseFFVc1F8yqkKXXZw8Wsf22f3t/pVKYHK51LA5xLnOijJJ2klgJJ7Vl3UOrGWNwmpbGchYWNyubTTOaSHNikII2ghhIIU0szg4tYfttR+Yf7LtNDtzhhOajuVGhJDNHlbX1GJiKeplmZwMjtF5BFwW2Ooc5TvULa3XLhZ2MuJZQKRMZ8rUdbN33Ku1ImM+VqOtm77k5od32KrtkVjhfkIurZ3QspaGvympqGhjmqH6LdBgaBrc92iLNYN5+G02Auk3lJnmxCpfoU5+isJs1rAHzP5LusbHmYO0pWuidj5bFkpqO5QSFLM9NizhpvbiLh6ThVn9SvxhmWWI07rxVU7SDYhzzI243FsmkP0TH9k3tJFfrkt0yqUJc5vM7TK1wpqkNiqD4hbcRy2GwX8R3q3N9x3JjJOcJQeJFykpLKBCFrsocabSUstS5j5GxN0nNj0dKw2kXIFgNZ17Adqill4R02KEgsdz4YhMSKcR0jNxAEsna5w0B0aPauY/49i1YSWzVtRuPBGYt5bWi4o28icjo54zJpFLuXTmVIhS6/AsYA0jDiHTapJ/TWvOiyyxOmeWsqqmNw2skc59ulktwNvIu/2edpI565dUypkJXZA54xUyNpqwNjlcbMlbqje47GuBJ0HHdrIJ5CQC0UpZXKt4kWxkpLKBCEts8+U9ZRtpTTTOhL3Sh1msdfRDLeM07LnZyorg5yUUdk+FZGShK3MzlbW1j6oVU5mEbYS3SbG3R0jJfxWj0Rt5Fr8uM9pDnQ4fo2aSHVDgHA9S06jY/edcG2oEEFW/28+PgRHjWMjiQpdlrMYq/rNKvnB13YKgst6oYNADoWE7Eq+mcLy1dO7cHPnjJtyBxF1etG/+xD13wZV6EhMk89NZA8Nqz9Kh3us0TMHKCLB45iL+tuTxwzE4qiFk0LxJG8BzXDeD8DuIOsFLW0yr3JxmpbGUhCFSTJIyj85quuqPmOVVYJ5rB1UfcClXKPzmq66o+Y5VVgnmsHVR9wLR1nhj3+xRVuzNQhfHOAFzqAWcXn1CQWWed+skq3/QpzDTs4rbNjPCaJN5TpNNgdw5ADtJTRzc0+IfRRNXzPkkls5sbmsbwTNwOi0cY3ub7NQ3G986JQjxSa+XUhGak8I6mWFrhZwDgdxAI9xXyGnYwWY1rRyNAA/ReiFQTMDHcbhpKeSomOiyMXPKTsDWjeSbADlKmfK3K2oxCoM0xs0XEcYPEibyDlcd7tp5gAB2ufPKYyVTKJp4kID5ADtleNQPsssf8zmCWC1dLSox43u/oKXTy+FAtpg2S9bV+bU8sw9ICzOjTcQzsuu5zV5sW1YFZVtvBf6qM6uFI2vf6l9QH3rG+rxnjFC1rQ1oDWgWAAAAA3ADYi7VKD4Y82EKc82Tr/Y7jOjpcAy9vF4aLS6Nuj/EubxnJ2rpCBUwSQ31AuHFJ5A8XaTzAqsV5VVJHKx0cjGyMcLOa4BzSDuIOoqiOtlnmkWOiPQkNOvMRU1zoZGv10bdURde4kvxmxcrBv3A6hvA8cbzFNdWRup38HSvN5WEkvjA12hO8O2azxdusag1KChjhiZFE0MjY0Na0bAAp6jUQnDEev7HK63F5Zw+fD7Jd10PeU/Kgc+H2S7roe8p+Vuj8vuQv3HP4PvkazrY+4m0lL4PvkazrY+4m0kdT5rGK/CiaanNni5e8ijkILnEcaHYSfXWpxrJWtow01MDoQ8kN0iw3IFyOK4qrEpfCC8jSdZL3AmqdVKc1FpFM6kk2JhbvCsiMRqYhNBTPljcSA4OjAJaSD4zgdRBGxaRUTmY+xofbn+c9M32uuPEveVVQUnzE47NhjFj+xyfnh/rVHYJC5lNCxw0XNija4chDACPes1Cy7b5W4yNwgo7Gvyg80qOpl7hUmR7B0BVnlB5pUdTL3CpMj2DoCb0O0uxTf0O+zJfa46ib4sVCqesyX2uOom+LFQqp1nmdiynwApGxZt55xyyzfMcq5UiYwbTT9bN33K3Q7y7Eb9kd9gOTddj84nneYqaICNpA1BrbDg4AdROq7nm+vlsGhzZP5KUdEzRp4WR6tbrXe723njO7SsjAaVkdLCyNoY1sbAGgWA4oWelbbnPkuS9xZGCXPqC5nLHN/SYhGdNojmtxJmgabTuDvTb6p7LHWumQqoycXlEmk9yS8WwqekqHwSgxyxOGtpO0a2vYdtjqcDt6CqNzc5VGvoGSutwrSY5bemz73NpNLXW3aVty4XP5gItT1rRruYJNW0EFzCeSxDx+Ici1+YTFS2rnpje0kQkHIHRODT2kSD8oWjb/vU8fVfjF4exPhHivxNC17S1wDmuBBB2EEWIPYv2hZgycNk5mcw2l4z2GqeDqM9nNaNwDANHdtIJ269y7eOMNADQABsAFgOhfpCnKcpvMnk4klsC0mVOR9JXxGOdgJsdCQACSM8rHfy2HeCt2hRTaeUdaySZjuDSUlTLTSePE7RuNQcNrXt5LtIPNfmVGZtsoXVmGwyvN5ADHIeV8Z0dI87gA78SVWfalDcTjePv07L87mvkF/cW+5dZmBlJoahu4VBt2xR/7LRvfHSp9Rav2ZtDQSi8ILxKP2pvgxN1KLwgvEo/am+DErpvNRbb4GK7DMdmhgqKeK/7UImPIuXFjS+8bQNumXgdFxv1OvN7mogpY2TVLGy1JANnAOZD6rBsLhvdtvssEtsz+CNqMUjLhdsDXTHVq0mkNZfoc7SHOxUYmdXa4vgj3K6Y5WWC8K2himYY5WMkY7a17Q5p6QV7oWcME951M3ow+Rs0AP0aUkWJvwUm3QudZa4XIvssRyLZ5jMqHR1LqF5+rlDnxAnxZW63Nb7TLnpZzlM3ONhIqMLqo7XIidIwb9OLjtt2tA7VO+SVeYa+kladk8X5XuDXe9ritSuXrqWpbr8QtJcE00VYhCFljJJGUfnNV11R8xyqrBPNYOqj7gUq5R+c1XXVHzHKqsE81g6qPuBaOs8Me/2KKt2ZqVGenLng4zh8LuPIPryPuRuGqPmLxt9X2gV22XOV0eHUjpjZzzxYmX8eQ7OwbTzA8yQOS+T1Ri1douc4l5MlRL6LSdZ5LnY0fpZpVWmrXmS2R2yT8K3Z0uZ/IP6VMKyZv1ELvq2kapZW7+drDr53WG4hPpY2HYfHBEyGJoZHG0Na0bgP/tqyVTda7JZJwjwrAIQhUkyUcp64zV1TKTfTnlIPqh5Dfc0NCxsJw11RURU7bgyyMjuNoD3AF3YLnsWM+9zfbc36V0ebW3/F6O/96ffwb7frZb79mDx0Rnr2pFL0dIyKNkUYDWMa1rQNga0WAHYF7IQsA0AQhCABCEIAX+fD7Jd10PeU/Kgc+H2S7roe8p+Wto/L7il+45/B98jWdbH3E2kpfB98jWdbH3E2kjqfNYxX4UCUvhBeRpOsl7gTaSl8ILyNJ1kvcCNN5qOWeFiYVE5mPsaH25/nPU7KiczH2ND7c/znp7WeX3/koo3O4QhCyRs1+UHmlR1MvcKkyPYOgKs8oPNKjqZe4VJkewdAWlodpdha/od9mS+1x1E3xYqFU9ZkvtcdRN8WKhVTrPM7FlPgBSJjPlajrZu+5V2pExnytR1s3fcrdDu+xG7ZFY4X5CLq2d0LKWLhfkIurZ3QspZ73LwQhC4BxWeSm08GnNrljoXjslZf9CUo80dSWYzT+uJWHoMTnfFgTnzpH/k9X1Y95e236pI5rh/zmj9uT5Mi0dP5El8/oL2eNFMIQlfnXzmvpXfQ6RwExF5ZNpiDhqa0bNMg3udgtq1iyNdbslwoulJRWWdtj+WVDRD9pnZGdzNbpD0MaC49Nlx1Xn6w9psyGplHpBsbQfzPDveErck8h63FJXOZqaD9bPKXEaR3X2yOtrt0XIuLsygzBUbQOGqKiR2/Q4ONp7NFzh+ZOOqmvlN5ZUpTlzij7Fn+oieNTVTegQn/AFAujwfOrhVSQ1tQInm1mzAxazuBdxSeYErSTZhsNPiy1TOh8Z70ZWgxfMA8Ammqg/VqZOy1/wAbNX8CjjTy6tHc2L3GFn7N66n/AHf/AFHLofB/80qf3gfKYlJj+D1lLIIKpr2OY3iBztJuhc+SNyNG99Q7QCm34P8A5pU/vA+UxX3R4aMJ5IQebGNNKLwgvEo/am+DE3UovCC8Sj9qb4MSem81FtvgZheD7GOHrHbxHAOwukv8AnUkv4Pnla32Kf4yp0Luq819voFXhQIQhLFhj4gy8Ug5WOHvaVItG8jQI2gsI6QQq8rPJv8AZd8FINPsb+H+S0tDtLt9xbUbFiIQhZoySRlH5zVddUfMcqlw2pZHRRyPcGMZAxznONg1rWAkk7gApayj85quuqPmOTFzp5b3p4cOidYCKJ1QQdvEBbF8HO/COULWvrdnBFfH7C0JcPEzk8vcsX4jVmXWImXZA07mX8Yj0nWBPYNy7bMJjrGyT0bgA6S0zHb3aIDXMJ5hZwHO9e2b7NQyWgllqm6MlTGWwgjXCw2LZLbnFwa7mAA3kJYUlVPQVjXgaM1NKbt3aTCQ5nQ4aTb8hXfYsi6o9CPtRak+pWKFiYTicdTBHPGbslY17TzOF7HkI2LLWQ1gbBCEIAlLKqgMFfVREW0Z5bey5xc3+FzViYZiLqeeKdut0UjJAL2voOB0b84BHamRn0yYdHUMrmDiSgRyWHiys8Un2mavwc4SuW7VJTgmITXDIrqhrWTRMljIcx7WuaRva4XB9xXukPmtznCjtSVRP0cn6uTbwJJ1td6hOu/3STuPFelPUMkaHsc17XC7XNIIIO8Eaisi2p1ywxyE1JZR6IQvCtrY4WGSV7Y2NF3OeQ1oHOSqSZ7oSfxnPuBVx/Ro9OlYfrXOBbJKDvjBtoaO0aWtx1cUa018OxGKeJk0Tg+ORoc1w2EH4dG5WzqnBJyW5FST2OIz4fZLuuh7yn5UDnw+yXddD3lPy0dH5fcWv3HP4PvkazrY+4m0lL4PvkazrY+4m0kdT5rGK/CgSl8ILyVJ1kvcCbSUvhBeRpOsk7gRpvNRyzwsTConMx9jQ+3P856nZULmTna7CI2g3LJJmuHITIXAH8LmntT2s8vv/JRRud4hC/AmaXFtxpAAkXFwDexI3XsfcVkjZhZQeaVHUy9wqTI9g6Aqzyg80qOpl7hUmR7B0BaWh2l2Fr+h32ZL7XHUTfFioVT1mS+1x1E3xYqFVOs8zsWU+AFImNeVqOtm77lXakXGBeacf9WbvuVuh3fYjdsisML8hF1bO6FlLXZO10c1JBJG4PY6JhBG/ij3clty2Kz3uXoEIQuAcRnnqNHB5hexe+Fo/wC6wke5pSszNUenjER/u45ZOjihn+ouqz+42LU9G067md+vYACxgI5yXn8KMwOC+c1hG3RhYbbhxn25iTGOlq0Yexpm31/8F5c7EN2aUNaXHY0EnoAupLqaqWrqHSbZaiW4ub8eV3FF+QXA6AqtxVhMEoG0xvA6S0qT8CqGxzU8jjZrJYXuPI1j2kn3Ao0W0n8jt3RFV4Fg0VJTx08QsyNoA5zvceUuNyTykrPQhZ7eebLwQhC4Ai8/nn1P1B+Y5dD4P/mlT+8D5TFzefmdpxCFoIJbANIDdpPcRfk1a10ng/8AmlT+8D5TFoz/AOMvzqLx81jTSi8ILxKP2pvgxN1KLwgvEo/am+DEtpvNRZb4GYng+eVrfYp/jKnQkv4Pnla32Kf4yp0Luq819voFXhQIQhLFh41nk3+y74KQafY38P8AJV9WeTf7LvgpBp9jfw/yWlof8u33FdRsWIhCFmjRJeO+d1PXz/NcuvzV5DfT6kzzjSpoXcbS18LLtEZvtAuC7sGu5tx2ULrVVUeSeo+Y5U/knhsUFDTxxNDGiNhsN5cLuceUkkknnWvqLXCCxuxSuHFJtm3SMz5ZMcFUsrWCzJ+JJzTMbqP4mN/gPKnmtNlhk62uopqY2Be27HejI3Wx3Y4C/NdZ1Fnq5pjE48SwLrMRlPdslA8+LeWH2XH6xg6HEO/GeRN5Sdg2Jy0VXHOAWyQScZu/iktkjPSNNvaqpw+vjniZNGdJkjWvaeVrhcfFXauvhlxLr9SFUsrD6GQhCEmXGDjWDQ1UD6eZulHILEbxvDhyEEAg7iApqywyNqMOnMcoLmEngpQOLI3+TgNrfdq1qo1iYrhMFTE6GeNssbtrXD3EbwRuI1hMUXup/ArnBTRJK2OEZRVdKb088sPKGu4hPKWG7SechMnKXMPICX0Moc3+6nJBG3U2QA6W4AOHS4rg8RyDxOA/WUc/SxnCjpvHpW7VqRtrsW67irhOJsP7WsZ0bfSu3goL9y36LnsWxupqnaVRNJOQbjTcS1p9Vvit7AF+Tg9Te30eovycDLf3aK2eGZBYnUG0dJNb0pG8E0c95NG/ZddSrhz5L9DntvlzNCnZmKoa5kMj3nRpH64muB0i++uSP0WEbfSOsW1l35yPzHRxkS17mzOBuIWE8ELHVpkgGT2bBu0HSCazWgAACwGoAbAOZJanURkuCPMvqrcebOAz4fZLuuh7yn5UfnYwSoq8OMNPGZZOFidogtBs11ybuICTH9l+Mf4OT88H/sVmknFV4bW5G6Lb5Hf+D75Gs62PuJtJcZmMmqujiqW1MRhL5GFoJYbgMsTxXHemOktQ07G0Xw5RQJf57cFdPhvCM1mnkbKRyx6Lmu6LB+l0NKYC/MkYcC0gEEEEHWCDtB5VXCfBJSJNZWCQFu8mMs6zD3OdTPAD7aTHjSY4jYSLgg84IK7DLLMrUwvdJQjh4TrEWkOFj9UaRtI0bjfS6dq4V+TVcDY0lUDyfR5v6VtKddi94jwyi+R0uI548XmboiWOAbzDHZ3veXW7LJjZj6F/0GSpkc576mZzi95LnFsfEGk4kl3Ga/bypW4LmvxWpItTuhafvz/VAfhPH/hVCZNYKKSjgpgQ7go2tLgLaTgOM6267rntSWplXGHDDHYvq4m8yP3lB5pUdTL3CpMj2DoCrfGYXPppmNF3Oika0cpLSAPepxbmuxmw/Y5Pzwf+xGjnGKeXgLot4wbXMl9rjqJvixUKktmpyIxGlxITVFO6KPgpG6RdGeM4tsOK4ncU6VTq5Jzyn0J1JqPMFI2LOtPOeSWb5jlXKmzFM2GLulmLaR5DpJS06cOsOcSDrffYVbo5Ri3l42OXRbSwbDJbLCrwOoNNUMdJC7ReYwdgeLiWAmwIO8agSDsIKdmAZWUda3Sp5mSagS29ntv6bDxm79oWuygyFp8QpIop2lkjGN0JG2043aIBA3EG2tp1Gw3gEJbH81eKUb9JsTqhrSdGWn0nOA3EtH1jTbba4HKUYrv3eJfU57UPiikVoMrMt6TD4y6Z4L7HQiaQZHnmG4esdQU5S4ziTDwbqitYdmg6WoaejRLrrOwfN9ilW+7KeRukeNJOHRt6XF40ndgcurSRjznLkHrW+UUYlXU1WKV+lbTnqHgNaL6LRuaORrGi5PICeVUrkxgEdFSRUzNYjbYn0nnW5x6XElaPIHNxBhrS+/DVDxZ8pFrD0Ix91txc7zv2ADsFTqLlPEY7IlXDh5vcCFK+WmTxoq6enIs0OLo9VgYnkllugcXpaVVC5jLnIODEoQ154OVl+ClAuW32tcPvNOq49xC5prvVy57M7ZDiRp812cKKrp2U8rw2qjaGkOIBma0apGekbeMBrBvuIXfqZsbzZ4pSu40DpWjWJKe8o1bwANNva0LGhyuxaH6oVNWwjVoOc8uHNZ4LlfLSxm+KuSK1a1ykioXOAFzqCXWXOeKmpWuipXNqJ9Y0gbxRHle4eOR6Le0hLKLBMexE6Lm1krTYHh3Pji6SH2aewEpl5C5nIaRzZ6otqJ22LWgHgoiN4B8dwOxxAtqsARdQ9VXVzm8/BEuKUtlgT2UmFVcTo5avS4apaZiH+PYuIBf6JNr6O4WGrYGt4P8A5pU/vA+UxY+eLI+vrKuF9NA6ZrYdFxDoxZ2mTbjOG5brM1k5VUdNOypiMLnzaTQSw3bwbRfikjaCrbbVOndZ9xGEWpjBSi8ILxKP2pvgxN1LXPPkxWVjaUU0Lpix0pdZzBo6QZbxnDbY7ORKadpWJstsWYs0Pg+eVrfYp/jKnQlbmYyTraOSqNTC6ESNhDLuYblpkv4rjs0htTSXdS07G18PoFaxFZBCEJcmeNZ5N/su+CkGn2N/D/JV/VNJY4DWS1wHaFNUWa3GQGj6G/Vb/wDSDd/mLQ0Uox4svGwvfFtcimkIQs8YJIyj85quuqPmOVVYJ5rB1UfcCnzG82WLvnqHMpHua+WZzTpw2LXvcQdb77CFQuExObTxNcLObGwEchDQCE/q5RlGOH+cimtNN5MtCEJAuEHnsyY4CtFUwWjqRxrbBMwa+jSbY85D10uYrKjThfQPPGivJFffG48Zo9l5v0PHIu2y9yZ+n0EsAtwltOIndKzW3XuB8U8zik1k1kXjlHVw1LKOS8bhpDhIOMw6nt8pvaTbnsdy0IyjbTwyfNfi/gocXGeUUMhfGnUvqzy8/9k="/>
          <p:cNvSpPr>
            <a:spLocks noChangeAspect="1" noChangeArrowheads="1"/>
          </p:cNvSpPr>
          <p:nvPr/>
        </p:nvSpPr>
        <p:spPr bwMode="auto">
          <a:xfrm>
            <a:off x="460375" y="-204788"/>
            <a:ext cx="4267200" cy="1066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3559" name="Picture 7"/>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15616" y="2362200"/>
            <a:ext cx="4267200" cy="106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560"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65045" y="3598330"/>
            <a:ext cx="2619375" cy="174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561" name="Picture 9"/>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422775" y="3884891"/>
            <a:ext cx="1952625" cy="514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3563" name="Picture 11" descr="https://encrypted-tbn2.gstatic.com/images?q=tbn:ANd9GcQQLV6phdKLD2j7Z5DMONxEzPEjiLZk4gJgXRfEqyrLC40VjYDD"/>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5703887" y="2095500"/>
            <a:ext cx="2857500" cy="1600200"/>
          </a:xfrm>
          <a:prstGeom prst="rect">
            <a:avLst/>
          </a:prstGeom>
          <a:noFill/>
          <a:extLst>
            <a:ext uri="{909E8E84-426E-40DD-AFC4-6F175D3DCCD1}">
              <a14:hiddenFill xmlns="" xmlns:a14="http://schemas.microsoft.com/office/drawing/2010/main">
                <a:solidFill>
                  <a:srgbClr val="FFFFFF"/>
                </a:solidFill>
              </a14:hiddenFill>
            </a:ext>
          </a:extLst>
        </p:spPr>
      </p:pic>
      <p:pic>
        <p:nvPicPr>
          <p:cNvPr id="23565" name="Picture 13" descr="https://encrypted-tbn1.gstatic.com/images?q=tbn:ANd9GcRmwwtgy-5wIBvdHddT7Acj9EtLyETc0ajt_vMJ8q_xdc2F3HYw"/>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4449395" y="4469867"/>
            <a:ext cx="1704975" cy="561975"/>
          </a:xfrm>
          <a:prstGeom prst="rect">
            <a:avLst/>
          </a:prstGeom>
          <a:noFill/>
          <a:extLst>
            <a:ext uri="{909E8E84-426E-40DD-AFC4-6F175D3DCCD1}">
              <a14:hiddenFill xmlns="" xmlns:a14="http://schemas.microsoft.com/office/drawing/2010/main">
                <a:solidFill>
                  <a:srgbClr val="FFFFFF"/>
                </a:solidFill>
              </a14:hiddenFill>
            </a:ext>
          </a:extLst>
        </p:spPr>
      </p:pic>
      <p:pic>
        <p:nvPicPr>
          <p:cNvPr id="23567" name="Picture 15" descr="https://encrypted-tbn1.gstatic.com/images?q=tbn:ANd9GcScPYx9GEySjQf9j8r6Uq_4g677X1gzocDJYXHJ8z9ww_yNj4fh"/>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6680199" y="3695700"/>
            <a:ext cx="2143125" cy="2133601"/>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827584" y="5413802"/>
            <a:ext cx="5934510" cy="830997"/>
          </a:xfrm>
          <a:prstGeom prst="rect">
            <a:avLst/>
          </a:prstGeom>
          <a:noFill/>
        </p:spPr>
        <p:txBody>
          <a:bodyPr wrap="none" rtlCol="0">
            <a:spAutoFit/>
          </a:bodyPr>
          <a:lstStyle/>
          <a:p>
            <a:r>
              <a:rPr lang="en-US" sz="2400" i="1" dirty="0" smtClean="0"/>
              <a:t>“In my mind, social engineering is the biggest issue today”  </a:t>
            </a:r>
          </a:p>
          <a:p>
            <a:r>
              <a:rPr lang="en-US" sz="2400" i="1" dirty="0"/>
              <a:t>	</a:t>
            </a:r>
            <a:r>
              <a:rPr lang="en-US" sz="2400" i="1" dirty="0" smtClean="0"/>
              <a:t>		- </a:t>
            </a:r>
            <a:r>
              <a:rPr lang="en-US" sz="2400" i="1" dirty="0" err="1" smtClean="0"/>
              <a:t>SparkyBlaze</a:t>
            </a:r>
            <a:r>
              <a:rPr lang="en-US" sz="2400" i="1" dirty="0" smtClean="0"/>
              <a:t>, Anonymous.</a:t>
            </a:r>
            <a:endParaRPr lang="en-GB" sz="2400" i="1" dirty="0"/>
          </a:p>
        </p:txBody>
      </p:sp>
      <p:sp>
        <p:nvSpPr>
          <p:cNvPr id="7" name="Date Placeholder 6"/>
          <p:cNvSpPr>
            <a:spLocks noGrp="1"/>
          </p:cNvSpPr>
          <p:nvPr>
            <p:ph type="dt" sz="half" idx="10"/>
          </p:nvPr>
        </p:nvSpPr>
        <p:spPr/>
        <p:txBody>
          <a:bodyPr/>
          <a:lstStyle/>
          <a:p>
            <a:r>
              <a:rPr lang="en-US" smtClean="0"/>
              <a:t>14/12/2012</a:t>
            </a:r>
            <a:endParaRPr lang="en-US"/>
          </a:p>
        </p:txBody>
      </p:sp>
      <p:sp>
        <p:nvSpPr>
          <p:cNvPr id="8" name="Slide Number Placeholder 7"/>
          <p:cNvSpPr>
            <a:spLocks noGrp="1"/>
          </p:cNvSpPr>
          <p:nvPr>
            <p:ph type="sldNum" sz="quarter" idx="12"/>
          </p:nvPr>
        </p:nvSpPr>
        <p:spPr/>
        <p:txBody>
          <a:bodyPr/>
          <a:lstStyle/>
          <a:p>
            <a:fld id="{6F42FDE4-A7DD-41A7-A0A6-9B649FB43336}" type="slidenum">
              <a:rPr kumimoji="0" lang="en-US" smtClean="0"/>
              <a:pPr/>
              <a:t>4</a:t>
            </a:fld>
            <a:endParaRPr kumimoji="0" lang="en-US"/>
          </a:p>
        </p:txBody>
      </p:sp>
    </p:spTree>
    <p:extLst>
      <p:ext uri="{BB962C8B-B14F-4D97-AF65-F5344CB8AC3E}">
        <p14:creationId xmlns="" xmlns:p14="http://schemas.microsoft.com/office/powerpoint/2010/main" val="25157869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a:p>
        </p:txBody>
      </p:sp>
      <p:pic>
        <p:nvPicPr>
          <p:cNvPr id="20482" name="Picture 2" descr="http://suckerbait.info/wp-content/uploads/2011/06/youtube-scam-110607.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0"/>
            <a:ext cx="9144000" cy="708172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368598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a:p>
        </p:txBody>
      </p:sp>
      <p:pic>
        <p:nvPicPr>
          <p:cNvPr id="21506" name="Picture 2" descr="Interac e-Transfer phishing email imag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763" y="780"/>
            <a:ext cx="9156763" cy="685722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41862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Auditing and Penetration Test</a:t>
            </a:r>
            <a:endParaRPr lang="en-GB" dirty="0"/>
          </a:p>
        </p:txBody>
      </p:sp>
      <p:pic>
        <p:nvPicPr>
          <p:cNvPr id="55298" name="Picture 2" descr="http://cn1.kaboodle.com/hi/img/c/0/0/e3/f/AAAADKQzFxEAAAAAAOP1CA.jpg?v=1281248423000"/>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25244" y="2132856"/>
            <a:ext cx="3528392" cy="3528392"/>
          </a:xfrm>
          <a:prstGeom prst="rect">
            <a:avLst/>
          </a:prstGeom>
          <a:noFill/>
          <a:extLst>
            <a:ext uri="{909E8E84-426E-40DD-AFC4-6F175D3DCCD1}">
              <a14:hiddenFill xmlns="" xmlns:a14="http://schemas.microsoft.com/office/drawing/2010/main">
                <a:solidFill>
                  <a:srgbClr val="FFFFFF"/>
                </a:solidFill>
              </a14:hiddenFill>
            </a:ext>
          </a:extLst>
        </p:spPr>
      </p:pic>
      <p:pic>
        <p:nvPicPr>
          <p:cNvPr id="55300" name="Picture 4" descr="http://t1.gstatic.com/images?q=tbn:ANd9GcQlXGNnvSDVBzkKAkVJZHrktxLg-kcOANOx2Bq2J9KtX4U8ibv680xDMOG-fQ"/>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99592" y="1412776"/>
            <a:ext cx="3561240" cy="4680520"/>
          </a:xfrm>
          <a:prstGeom prst="rect">
            <a:avLst/>
          </a:prstGeom>
          <a:noFill/>
          <a:extLst>
            <a:ext uri="{909E8E84-426E-40DD-AFC4-6F175D3DCCD1}">
              <a14:hiddenFill xmlns="" xmlns:a14="http://schemas.microsoft.com/office/drawing/2010/main">
                <a:solidFill>
                  <a:srgbClr val="FFFFFF"/>
                </a:solidFill>
              </a14:hiddenFill>
            </a:ext>
          </a:extLst>
        </p:spPr>
      </p:pic>
      <p:pic>
        <p:nvPicPr>
          <p:cNvPr id="55304" name="Picture 8" descr="http://americanpestmanagement.com/wp-content/uploads/2009/01/can-i-come-in.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779912" y="4146412"/>
            <a:ext cx="2333625" cy="22860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42</a:t>
            </a:fld>
            <a:endParaRPr kumimoji="0" lang="en-US"/>
          </a:p>
        </p:txBody>
      </p:sp>
    </p:spTree>
    <p:extLst>
      <p:ext uri="{BB962C8B-B14F-4D97-AF65-F5344CB8AC3E}">
        <p14:creationId xmlns="" xmlns:p14="http://schemas.microsoft.com/office/powerpoint/2010/main" val="1799941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Awareness</a:t>
            </a:r>
            <a:endParaRPr lang="en-GB" dirty="0"/>
          </a:p>
        </p:txBody>
      </p:sp>
      <p:sp>
        <p:nvSpPr>
          <p:cNvPr id="3" name="Content Placeholder 2"/>
          <p:cNvSpPr>
            <a:spLocks noGrp="1"/>
          </p:cNvSpPr>
          <p:nvPr>
            <p:ph sz="quarter" idx="1"/>
          </p:nvPr>
        </p:nvSpPr>
        <p:spPr/>
        <p:txBody>
          <a:bodyPr/>
          <a:lstStyle/>
          <a:p>
            <a:endParaRPr lang="en-GB"/>
          </a:p>
        </p:txBody>
      </p:sp>
      <p:pic>
        <p:nvPicPr>
          <p:cNvPr id="57346" name="Picture 2" descr="http://www.ingensystems.com/portals/0/Images/training.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90636" y="1324305"/>
            <a:ext cx="7704856" cy="586054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43</a:t>
            </a:fld>
            <a:endParaRPr kumimoji="0" lang="en-US"/>
          </a:p>
        </p:txBody>
      </p:sp>
    </p:spTree>
    <p:extLst>
      <p:ext uri="{BB962C8B-B14F-4D97-AF65-F5344CB8AC3E}">
        <p14:creationId xmlns="" xmlns:p14="http://schemas.microsoft.com/office/powerpoint/2010/main" val="31313551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Updated Softwares</a:t>
            </a:r>
            <a:endParaRPr lang="en-GB" dirty="0"/>
          </a:p>
        </p:txBody>
      </p:sp>
      <p:sp>
        <p:nvSpPr>
          <p:cNvPr id="3" name="Content Placeholder 2"/>
          <p:cNvSpPr>
            <a:spLocks noGrp="1"/>
          </p:cNvSpPr>
          <p:nvPr>
            <p:ph sz="quarter" idx="1"/>
          </p:nvPr>
        </p:nvSpPr>
        <p:spPr/>
        <p:txBody>
          <a:bodyPr/>
          <a:lstStyle/>
          <a:p>
            <a:r>
              <a:rPr lang="en-US" dirty="0" smtClean="0"/>
              <a:t>Published or unpublished exploits</a:t>
            </a:r>
            <a:endParaRPr lang="en-GB" dirty="0"/>
          </a:p>
        </p:txBody>
      </p:sp>
      <p:pic>
        <p:nvPicPr>
          <p:cNvPr id="49154" name="Picture 2" descr="http://blog.securityactive.co.uk/wp-content/uploads/2009/11/ExploitDB.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59632" y="2060848"/>
            <a:ext cx="6768752" cy="448927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44</a:t>
            </a:fld>
            <a:endParaRPr kumimoji="0" lang="en-US"/>
          </a:p>
        </p:txBody>
      </p:sp>
    </p:spTree>
    <p:extLst>
      <p:ext uri="{BB962C8B-B14F-4D97-AF65-F5344CB8AC3E}">
        <p14:creationId xmlns="" xmlns:p14="http://schemas.microsoft.com/office/powerpoint/2010/main" val="13168236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 Physical Access</a:t>
            </a:r>
            <a:endParaRPr lang="en-GB" dirty="0"/>
          </a:p>
        </p:txBody>
      </p:sp>
      <p:pic>
        <p:nvPicPr>
          <p:cNvPr id="4" name="Picture 2" descr="http://25.media.tumblr.com/tumblr_ls3idgSBcc1qjrka6o1_1280.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76" y="1628799"/>
            <a:ext cx="9141223" cy="495907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r>
              <a:rPr lang="en-US" smtClean="0"/>
              <a:t>14/12/2012</a:t>
            </a:r>
            <a:endParaRPr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45</a:t>
            </a:fld>
            <a:endParaRPr kumimoji="0" lang="en-US"/>
          </a:p>
        </p:txBody>
      </p:sp>
    </p:spTree>
    <p:extLst>
      <p:ext uri="{BB962C8B-B14F-4D97-AF65-F5344CB8AC3E}">
        <p14:creationId xmlns="" xmlns:p14="http://schemas.microsoft.com/office/powerpoint/2010/main" val="3295957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a </a:t>
            </a:r>
            <a:r>
              <a:rPr lang="en-US" b="1" dirty="0" smtClean="0"/>
              <a:t>Strict</a:t>
            </a:r>
            <a:r>
              <a:rPr lang="en-US" dirty="0" smtClean="0"/>
              <a:t> Policy and </a:t>
            </a:r>
            <a:r>
              <a:rPr lang="en-US" b="1" dirty="0" smtClean="0"/>
              <a:t>Stick</a:t>
            </a:r>
            <a:r>
              <a:rPr lang="en-US" dirty="0" smtClean="0"/>
              <a:t> to it</a:t>
            </a:r>
            <a:endParaRPr lang="en-GB" dirty="0"/>
          </a:p>
        </p:txBody>
      </p:sp>
      <p:sp>
        <p:nvSpPr>
          <p:cNvPr id="3" name="Content Placeholder 2"/>
          <p:cNvSpPr>
            <a:spLocks noGrp="1"/>
          </p:cNvSpPr>
          <p:nvPr>
            <p:ph sz="quarter" idx="1"/>
          </p:nvPr>
        </p:nvSpPr>
        <p:spPr/>
        <p:txBody>
          <a:bodyPr/>
          <a:lstStyle/>
          <a:p>
            <a:endParaRPr lang="en-GB"/>
          </a:p>
        </p:txBody>
      </p:sp>
      <p:pic>
        <p:nvPicPr>
          <p:cNvPr id="54274" name="Picture 2" descr="http://2.bp.blogspot.com/-ulwhcRmsu_g/UJHCw06fxTI/AAAAAAAADJY/yvqN_czOLXE/s1600/night_club_bouncer_pencil_sketch.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99592" y="1484784"/>
            <a:ext cx="7758281" cy="5167444"/>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46</a:t>
            </a:fld>
            <a:endParaRPr kumimoji="0" lang="en-US"/>
          </a:p>
        </p:txBody>
      </p:sp>
    </p:spTree>
    <p:extLst>
      <p:ext uri="{BB962C8B-B14F-4D97-AF65-F5344CB8AC3E}">
        <p14:creationId xmlns="" xmlns:p14="http://schemas.microsoft.com/office/powerpoint/2010/main" val="31871048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Having a Clear Action Plan</a:t>
            </a:r>
            <a:endParaRPr lang="en-GB" dirty="0"/>
          </a:p>
        </p:txBody>
      </p:sp>
      <p:pic>
        <p:nvPicPr>
          <p:cNvPr id="56322" name="Picture 2" descr="http://asiasociety.org/files/assessment-gameplan.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27584" y="1390074"/>
            <a:ext cx="7704856" cy="577864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47</a:t>
            </a:fld>
            <a:endParaRPr kumimoji="0" lang="en-US"/>
          </a:p>
        </p:txBody>
      </p:sp>
    </p:spTree>
    <p:extLst>
      <p:ext uri="{BB962C8B-B14F-4D97-AF65-F5344CB8AC3E}">
        <p14:creationId xmlns="" xmlns:p14="http://schemas.microsoft.com/office/powerpoint/2010/main" val="31911891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for Unusual Events</a:t>
            </a:r>
            <a:endParaRPr lang="en-GB" dirty="0"/>
          </a:p>
        </p:txBody>
      </p:sp>
      <p:pic>
        <p:nvPicPr>
          <p:cNvPr id="30722" name="Picture 2" descr="http://chzsetphaserstolol.files.wordpress.com/2012/07/sci-fi-fantasy-but-what-if-someone-attacks-us-with-a-point-ed-stick.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41938" y="1534199"/>
            <a:ext cx="8064896" cy="558091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48</a:t>
            </a:fld>
            <a:endParaRPr kumimoji="0" lang="en-US"/>
          </a:p>
        </p:txBody>
      </p:sp>
    </p:spTree>
    <p:extLst>
      <p:ext uri="{BB962C8B-B14F-4D97-AF65-F5344CB8AC3E}">
        <p14:creationId xmlns="" xmlns:p14="http://schemas.microsoft.com/office/powerpoint/2010/main" val="33085033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
          </p:nvPr>
        </p:nvSpPr>
        <p:spPr/>
        <p:txBody>
          <a:bodyPr/>
          <a:lstStyle/>
          <a:p>
            <a:endParaRPr lang="en-GB"/>
          </a:p>
        </p:txBody>
      </p:sp>
      <p:pic>
        <p:nvPicPr>
          <p:cNvPr id="37890" name="Picture 2" descr="http://www.social-engineer.org/wp-content/uploads/2010/11/making-connections.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822" y="20147"/>
            <a:ext cx="9118177" cy="6838633"/>
          </a:xfrm>
          <a:prstGeom prst="rect">
            <a:avLst/>
          </a:prstGeom>
          <a:noFill/>
          <a:extLst>
            <a:ext uri="{909E8E84-426E-40DD-AFC4-6F175D3DCCD1}">
              <a14:hiddenFill xmlns=""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r>
              <a:rPr lang="en-US" smtClean="0"/>
              <a:t>14/12/2012</a:t>
            </a:r>
            <a:endParaRPr lang="en-US"/>
          </a:p>
        </p:txBody>
      </p:sp>
    </p:spTree>
    <p:extLst>
      <p:ext uri="{BB962C8B-B14F-4D97-AF65-F5344CB8AC3E}">
        <p14:creationId xmlns="" xmlns:p14="http://schemas.microsoft.com/office/powerpoint/2010/main" val="2483794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we care?</a:t>
            </a:r>
            <a:endParaRPr lang="en-GB" dirty="0"/>
          </a:p>
        </p:txBody>
      </p:sp>
      <p:pic>
        <p:nvPicPr>
          <p:cNvPr id="2253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31405" y="1412776"/>
            <a:ext cx="6029325" cy="4714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885723" y="6109848"/>
            <a:ext cx="5320687" cy="646331"/>
          </a:xfrm>
          <a:prstGeom prst="rect">
            <a:avLst/>
          </a:prstGeom>
          <a:noFill/>
        </p:spPr>
        <p:txBody>
          <a:bodyPr wrap="none" rtlCol="0">
            <a:spAutoFit/>
          </a:bodyPr>
          <a:lstStyle/>
          <a:p>
            <a:pPr algn="ctr"/>
            <a:r>
              <a:rPr lang="en-US" dirty="0">
                <a:hlinkClick r:id="rId3"/>
              </a:rPr>
              <a:t>Phishing Attack Trends Report - 2Q 2012</a:t>
            </a:r>
            <a:r>
              <a:rPr lang="en-US" dirty="0"/>
              <a:t/>
            </a:r>
            <a:br>
              <a:rPr lang="en-US" dirty="0"/>
            </a:br>
            <a:r>
              <a:rPr lang="en-US" dirty="0"/>
              <a:t>Anti-Phishing Working Group - Released September 12, 2012</a:t>
            </a:r>
            <a:endParaRPr lang="en-GB" dirty="0"/>
          </a:p>
        </p:txBody>
      </p:sp>
      <p:sp>
        <p:nvSpPr>
          <p:cNvPr id="6" name="Date Placeholder 5"/>
          <p:cNvSpPr>
            <a:spLocks noGrp="1"/>
          </p:cNvSpPr>
          <p:nvPr>
            <p:ph type="dt" sz="half" idx="10"/>
          </p:nvPr>
        </p:nvSpPr>
        <p:spPr/>
        <p:txBody>
          <a:bodyPr/>
          <a:lstStyle/>
          <a:p>
            <a:r>
              <a:rPr lang="en-US" smtClean="0"/>
              <a:t>14/12/2012</a:t>
            </a:r>
            <a:endParaRPr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5</a:t>
            </a:fld>
            <a:endParaRPr kumimoji="0" lang="en-US"/>
          </a:p>
        </p:txBody>
      </p:sp>
    </p:spTree>
    <p:extLst>
      <p:ext uri="{BB962C8B-B14F-4D97-AF65-F5344CB8AC3E}">
        <p14:creationId xmlns="" xmlns:p14="http://schemas.microsoft.com/office/powerpoint/2010/main" val="4296529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2.bp.blogspot.com/-139pP7GoghA/To7behR7B6I/AAAAAAAACFU/262csaI4sHE/s400/Be%2Bnice%2Bto%2Bfat%2Bpeople%252C%2Bslim%2Bpeople%2Bsaved%2Bfrom%2Bbear%2Battack.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777240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1259632" y="6133946"/>
            <a:ext cx="7128792" cy="461665"/>
          </a:xfrm>
          <a:prstGeom prst="rect">
            <a:avLst/>
          </a:prstGeom>
          <a:noFill/>
        </p:spPr>
        <p:txBody>
          <a:bodyPr wrap="square" rtlCol="0">
            <a:spAutoFit/>
          </a:bodyPr>
          <a:lstStyle/>
          <a:p>
            <a:r>
              <a:rPr lang="en-US" sz="2400" dirty="0" smtClean="0"/>
              <a:t>* No animals were harmed in making of this presentation.</a:t>
            </a:r>
            <a:endParaRPr lang="en-GB" sz="2400" dirty="0"/>
          </a:p>
        </p:txBody>
      </p:sp>
    </p:spTree>
    <p:extLst>
      <p:ext uri="{BB962C8B-B14F-4D97-AF65-F5344CB8AC3E}">
        <p14:creationId xmlns="" xmlns:p14="http://schemas.microsoft.com/office/powerpoint/2010/main" val="29005249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6" name="nPR131wMKEo?version=3&amp;hl=en_US"/>
          <p:cNvPicPr>
            <a:picLocks noGrp="1" noRot="1" noChangeAspect="1"/>
          </p:cNvPicPr>
          <p:nvPr>
            <p:ph sz="quarter" idx="1"/>
            <a:videoFile r:link="rId1"/>
          </p:nvPr>
        </p:nvPicPr>
        <p:blipFill>
          <a:blip r:embed="rId4"/>
          <a:stretch>
            <a:fillRect/>
          </a:stretch>
        </p:blipFill>
        <p:spPr>
          <a:xfrm>
            <a:off x="0" y="0"/>
            <a:ext cx="9144000" cy="6858000"/>
          </a:xfrm>
          <a:prstGeom prst="rect">
            <a:avLst/>
          </a:prstGeom>
        </p:spPr>
      </p:pic>
      <p:sp>
        <p:nvSpPr>
          <p:cNvPr id="7" name="Date Placeholder 6"/>
          <p:cNvSpPr>
            <a:spLocks noGrp="1"/>
          </p:cNvSpPr>
          <p:nvPr>
            <p:ph type="dt" sz="half" idx="10"/>
          </p:nvPr>
        </p:nvSpPr>
        <p:spPr/>
        <p:txBody>
          <a:bodyPr/>
          <a:lstStyle/>
          <a:p>
            <a:r>
              <a:rPr lang="en-US" smtClean="0"/>
              <a:t>14/12/2012</a:t>
            </a:r>
            <a:endParaRPr lang="en-US"/>
          </a:p>
        </p:txBody>
      </p:sp>
      <p:sp>
        <p:nvSpPr>
          <p:cNvPr id="5" name="TextBox 4"/>
          <p:cNvSpPr txBox="1"/>
          <p:nvPr/>
        </p:nvSpPr>
        <p:spPr>
          <a:xfrm>
            <a:off x="762000" y="2590800"/>
            <a:ext cx="7924800" cy="954107"/>
          </a:xfrm>
          <a:prstGeom prst="rect">
            <a:avLst/>
          </a:prstGeom>
          <a:noFill/>
        </p:spPr>
        <p:txBody>
          <a:bodyPr wrap="square" rtlCol="0">
            <a:spAutoFit/>
          </a:bodyPr>
          <a:lstStyle/>
          <a:p>
            <a:pPr algn="ctr"/>
            <a:r>
              <a:rPr lang="en-US" sz="2800" b="1" dirty="0" smtClean="0">
                <a:solidFill>
                  <a:schemeClr val="bg1"/>
                </a:solidFill>
              </a:rPr>
              <a:t>Don’t be a </a:t>
            </a:r>
            <a:r>
              <a:rPr lang="en-US" sz="2800" b="1" dirty="0" err="1" smtClean="0">
                <a:solidFill>
                  <a:schemeClr val="bg1"/>
                </a:solidFill>
              </a:rPr>
              <a:t>billy</a:t>
            </a:r>
            <a:r>
              <a:rPr lang="en-US" sz="2800" b="1" dirty="0" smtClean="0">
                <a:solidFill>
                  <a:schemeClr val="bg1"/>
                </a:solidFill>
              </a:rPr>
              <a:t>.</a:t>
            </a:r>
          </a:p>
          <a:p>
            <a:pPr algn="ctr"/>
            <a:r>
              <a:rPr lang="en-US" sz="2800" u="sng" dirty="0" smtClean="0">
                <a:solidFill>
                  <a:schemeClr val="bg1"/>
                </a:solidFill>
                <a:effectLst>
                  <a:outerShdw blurRad="38100" dist="38100" dir="2700000" algn="tl">
                    <a:srgbClr val="000000">
                      <a:alpha val="43137"/>
                    </a:srgbClr>
                  </a:outerShdw>
                </a:effectLst>
              </a:rPr>
              <a:t>https://youtu.be/nPR131wMKEo</a:t>
            </a:r>
            <a:endParaRPr lang="en-US" sz="2800" u="sng"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95464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14/12/2012</a:t>
            </a:r>
            <a:endParaRPr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6</a:t>
            </a:fld>
            <a:endParaRPr kumimoji="0" lang="en-US"/>
          </a:p>
        </p:txBody>
      </p:sp>
      <p:sp>
        <p:nvSpPr>
          <p:cNvPr id="3" name="Content Placeholder 2"/>
          <p:cNvSpPr>
            <a:spLocks noGrp="1"/>
          </p:cNvSpPr>
          <p:nvPr>
            <p:ph sz="quarter" idx="4294967295"/>
          </p:nvPr>
        </p:nvSpPr>
        <p:spPr>
          <a:xfrm>
            <a:off x="755576" y="1196752"/>
            <a:ext cx="7772400" cy="4572000"/>
          </a:xfrm>
        </p:spPr>
        <p:txBody>
          <a:bodyPr/>
          <a:lstStyle/>
          <a:p>
            <a:pPr algn="just"/>
            <a:r>
              <a:rPr lang="en-US" i="1" dirty="0" smtClean="0"/>
              <a:t>“</a:t>
            </a:r>
            <a:r>
              <a:rPr lang="en-US" sz="3600" i="1" dirty="0" smtClean="0"/>
              <a:t>Successful </a:t>
            </a:r>
            <a:r>
              <a:rPr lang="en-US" sz="3600" i="1" dirty="0"/>
              <a:t>social engineering attacks give the attacker </a:t>
            </a:r>
            <a:r>
              <a:rPr lang="en-US" sz="3600" i="1" dirty="0" smtClean="0"/>
              <a:t>the </a:t>
            </a:r>
            <a:r>
              <a:rPr lang="en-US" sz="3600" i="1" dirty="0"/>
              <a:t>means to </a:t>
            </a:r>
            <a:r>
              <a:rPr lang="en-US" sz="3600" b="1" i="1" dirty="0"/>
              <a:t>bypass</a:t>
            </a:r>
            <a:r>
              <a:rPr lang="en-US" sz="3600" i="1" dirty="0"/>
              <a:t> millions of dollars invested in </a:t>
            </a:r>
            <a:r>
              <a:rPr lang="en-US" sz="3600" b="1" i="1" dirty="0" smtClean="0"/>
              <a:t>technical</a:t>
            </a:r>
            <a:r>
              <a:rPr lang="en-US" sz="3600" i="1" dirty="0" smtClean="0"/>
              <a:t> </a:t>
            </a:r>
            <a:r>
              <a:rPr lang="en-US" sz="3600" b="1" i="1" dirty="0"/>
              <a:t>and</a:t>
            </a:r>
            <a:r>
              <a:rPr lang="en-US" sz="3600" i="1" dirty="0"/>
              <a:t> </a:t>
            </a:r>
            <a:r>
              <a:rPr lang="en-US" sz="3600" b="1" i="1" dirty="0"/>
              <a:t>nontechnical</a:t>
            </a:r>
            <a:r>
              <a:rPr lang="en-US" sz="3600" i="1" dirty="0"/>
              <a:t> </a:t>
            </a:r>
            <a:r>
              <a:rPr lang="en-US" sz="3600" i="1" dirty="0" smtClean="0"/>
              <a:t> </a:t>
            </a:r>
            <a:r>
              <a:rPr lang="en-US" sz="3600" b="1" i="1" dirty="0"/>
              <a:t>protection </a:t>
            </a:r>
            <a:r>
              <a:rPr lang="en-US" sz="3600" b="1" i="1" dirty="0" smtClean="0"/>
              <a:t>mechanisms </a:t>
            </a:r>
            <a:r>
              <a:rPr lang="en-US" sz="3600" i="1" dirty="0"/>
              <a:t>and consulting, completely nullifying </a:t>
            </a:r>
            <a:r>
              <a:rPr lang="en-US" sz="3600" i="1" dirty="0" smtClean="0"/>
              <a:t>security </a:t>
            </a:r>
            <a:r>
              <a:rPr lang="en-US" sz="3600" i="1" dirty="0"/>
              <a:t>investment, Firewalls, secure routers, PKI, e-mail…and security guards are all </a:t>
            </a:r>
            <a:r>
              <a:rPr lang="en-US" sz="3600" b="1" i="1" dirty="0"/>
              <a:t>down the </a:t>
            </a:r>
            <a:r>
              <a:rPr lang="en-US" sz="3600" b="1" i="1" dirty="0" smtClean="0"/>
              <a:t>drain</a:t>
            </a:r>
            <a:r>
              <a:rPr lang="en-US" sz="3600" i="1" dirty="0" smtClean="0"/>
              <a:t>”</a:t>
            </a:r>
          </a:p>
          <a:p>
            <a:pPr marL="320040" lvl="1" indent="0" algn="just">
              <a:buNone/>
            </a:pPr>
            <a:r>
              <a:rPr lang="en-US" sz="3600" dirty="0"/>
              <a:t>- </a:t>
            </a:r>
            <a:r>
              <a:rPr lang="en-GB" sz="3600" dirty="0">
                <a:hlinkClick r:id="rId2"/>
              </a:rPr>
              <a:t>Kurt </a:t>
            </a:r>
            <a:r>
              <a:rPr lang="en-GB" sz="3600" dirty="0" err="1">
                <a:hlinkClick r:id="rId2"/>
              </a:rPr>
              <a:t>Manske</a:t>
            </a:r>
            <a:r>
              <a:rPr lang="en-US" sz="3600" dirty="0" smtClean="0"/>
              <a:t>. </a:t>
            </a:r>
            <a:r>
              <a:rPr lang="en-US" sz="3600" dirty="0"/>
              <a:t>(November 2000</a:t>
            </a:r>
            <a:r>
              <a:rPr lang="en-US" sz="3600" dirty="0" smtClean="0"/>
              <a:t>)</a:t>
            </a:r>
            <a:endParaRPr lang="en-GB" sz="3600" dirty="0"/>
          </a:p>
        </p:txBody>
      </p:sp>
    </p:spTree>
    <p:extLst>
      <p:ext uri="{BB962C8B-B14F-4D97-AF65-F5344CB8AC3E}">
        <p14:creationId xmlns="" xmlns:p14="http://schemas.microsoft.com/office/powerpoint/2010/main" val="432298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21804" y="6398941"/>
            <a:ext cx="7772400" cy="292894"/>
          </a:xfrm>
        </p:spPr>
        <p:txBody>
          <a:bodyPr>
            <a:noAutofit/>
          </a:bodyPr>
          <a:lstStyle/>
          <a:p>
            <a:pPr algn="ctr"/>
            <a:r>
              <a:rPr lang="en-US" sz="1200" i="1" dirty="0" smtClean="0"/>
              <a:t>Source: Why </a:t>
            </a:r>
            <a:r>
              <a:rPr lang="en-US" sz="1200" i="1" dirty="0"/>
              <a:t>Social Engineer (From </a:t>
            </a:r>
            <a:r>
              <a:rPr lang="en-US" sz="1200" i="1" dirty="0" err="1"/>
              <a:t>Hermansson</a:t>
            </a:r>
            <a:r>
              <a:rPr lang="en-US" sz="1200" i="1" dirty="0"/>
              <a:t>, 2005)</a:t>
            </a:r>
            <a:endParaRPr lang="en-GB" sz="1200" i="1" dirty="0"/>
          </a:p>
        </p:txBody>
      </p:sp>
      <p:pic>
        <p:nvPicPr>
          <p:cNvPr id="17410" name="Picture 2" descr="http://faculty.nps.edu/ncrowe/oldstudents/laribeethesis_files/image00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47664" y="188640"/>
            <a:ext cx="6120680" cy="6210301"/>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Date Placeholder 9"/>
          <p:cNvSpPr>
            <a:spLocks noGrp="1"/>
          </p:cNvSpPr>
          <p:nvPr>
            <p:ph type="dt" sz="half" idx="10"/>
          </p:nvPr>
        </p:nvSpPr>
        <p:spPr/>
        <p:txBody>
          <a:bodyPr/>
          <a:lstStyle/>
          <a:p>
            <a:r>
              <a:rPr lang="en-US" smtClean="0"/>
              <a:t>14/12/2012</a:t>
            </a:r>
            <a:endParaRPr lang="en-US"/>
          </a:p>
        </p:txBody>
      </p:sp>
      <p:sp>
        <p:nvSpPr>
          <p:cNvPr id="11" name="Slide Number Placeholder 10"/>
          <p:cNvSpPr>
            <a:spLocks noGrp="1"/>
          </p:cNvSpPr>
          <p:nvPr>
            <p:ph type="sldNum" sz="quarter" idx="12"/>
          </p:nvPr>
        </p:nvSpPr>
        <p:spPr/>
        <p:txBody>
          <a:bodyPr/>
          <a:lstStyle/>
          <a:p>
            <a:fld id="{6F42FDE4-A7DD-41A7-A0A6-9B649FB43336}" type="slidenum">
              <a:rPr kumimoji="0" lang="en-US" smtClean="0"/>
              <a:pPr/>
              <a:t>7</a:t>
            </a:fld>
            <a:endParaRPr kumimoji="0" lang="en-US"/>
          </a:p>
        </p:txBody>
      </p:sp>
    </p:spTree>
    <p:extLst>
      <p:ext uri="{BB962C8B-B14F-4D97-AF65-F5344CB8AC3E}">
        <p14:creationId xmlns="" xmlns:p14="http://schemas.microsoft.com/office/powerpoint/2010/main" val="36137647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Risks Areas</a:t>
            </a:r>
            <a:endParaRPr lang="en-GB" dirty="0"/>
          </a:p>
        </p:txBody>
      </p:sp>
      <p:sp>
        <p:nvSpPr>
          <p:cNvPr id="4" name="Content Placeholder 3"/>
          <p:cNvSpPr>
            <a:spLocks noGrp="1"/>
          </p:cNvSpPr>
          <p:nvPr>
            <p:ph sz="quarter" idx="1"/>
          </p:nvPr>
        </p:nvSpPr>
        <p:spPr>
          <a:xfrm>
            <a:off x="611560" y="1447800"/>
            <a:ext cx="4104456" cy="4572000"/>
          </a:xfrm>
        </p:spPr>
        <p:txBody>
          <a:bodyPr>
            <a:noAutofit/>
          </a:bodyPr>
          <a:lstStyle/>
          <a:p>
            <a:r>
              <a:rPr lang="en-US" sz="2800" dirty="0" smtClean="0"/>
              <a:t>Areas </a:t>
            </a:r>
            <a:r>
              <a:rPr lang="en-US" sz="2800" dirty="0"/>
              <a:t>where </a:t>
            </a:r>
            <a:r>
              <a:rPr lang="en-US" sz="2800" dirty="0" smtClean="0"/>
              <a:t>persons or employees</a:t>
            </a:r>
            <a:r>
              <a:rPr lang="en-US" sz="2800" dirty="0"/>
              <a:t>:</a:t>
            </a:r>
          </a:p>
          <a:p>
            <a:pPr lvl="1"/>
            <a:r>
              <a:rPr lang="en-US" sz="2800" dirty="0"/>
              <a:t>Have access to plenty of private/confidential information</a:t>
            </a:r>
          </a:p>
          <a:p>
            <a:pPr lvl="1"/>
            <a:r>
              <a:rPr lang="en-US" sz="2800" dirty="0"/>
              <a:t>Interact with many customers/public</a:t>
            </a:r>
          </a:p>
          <a:p>
            <a:pPr lvl="1"/>
            <a:r>
              <a:rPr lang="en-US" sz="2800" dirty="0"/>
              <a:t>Are not </a:t>
            </a:r>
            <a:r>
              <a:rPr lang="en-US" sz="2800" dirty="0" smtClean="0"/>
              <a:t>aware </a:t>
            </a:r>
            <a:r>
              <a:rPr lang="en-US" sz="2800" dirty="0"/>
              <a:t>of social engineering </a:t>
            </a:r>
            <a:r>
              <a:rPr lang="en-US" sz="2800" dirty="0" smtClean="0"/>
              <a:t>threats</a:t>
            </a:r>
            <a:endParaRPr lang="en-US" sz="2800" dirty="0"/>
          </a:p>
        </p:txBody>
      </p:sp>
      <p:sp>
        <p:nvSpPr>
          <p:cNvPr id="5" name="Content Placeholder 4"/>
          <p:cNvSpPr>
            <a:spLocks noGrp="1"/>
          </p:cNvSpPr>
          <p:nvPr>
            <p:ph sz="quarter" idx="2"/>
          </p:nvPr>
        </p:nvSpPr>
        <p:spPr/>
        <p:txBody>
          <a:bodyPr/>
          <a:lstStyle/>
          <a:p>
            <a:pPr marL="0" indent="0">
              <a:buNone/>
            </a:pPr>
            <a:endParaRPr lang="en-GB" dirty="0"/>
          </a:p>
        </p:txBody>
      </p:sp>
      <p:pic>
        <p:nvPicPr>
          <p:cNvPr id="24578" name="Picture 2" descr="Social Engineering - Puppet On Strings Picture"/>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76056" y="548680"/>
            <a:ext cx="3456384" cy="600319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smtClean="0"/>
              <a:t>14/12/2012</a:t>
            </a:r>
            <a:endParaRPr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8</a:t>
            </a:fld>
            <a:endParaRPr kumimoji="0" lang="en-US"/>
          </a:p>
        </p:txBody>
      </p:sp>
    </p:spTree>
    <p:extLst>
      <p:ext uri="{BB962C8B-B14F-4D97-AF65-F5344CB8AC3E}">
        <p14:creationId xmlns="" xmlns:p14="http://schemas.microsoft.com/office/powerpoint/2010/main" val="2131036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Targets</a:t>
            </a:r>
            <a:endParaRPr lang="en-GB" dirty="0"/>
          </a:p>
        </p:txBody>
      </p:sp>
      <p:sp>
        <p:nvSpPr>
          <p:cNvPr id="3" name="Content Placeholder 2"/>
          <p:cNvSpPr>
            <a:spLocks noGrp="1"/>
          </p:cNvSpPr>
          <p:nvPr>
            <p:ph sz="quarter" idx="1"/>
          </p:nvPr>
        </p:nvSpPr>
        <p:spPr/>
        <p:txBody>
          <a:bodyPr>
            <a:normAutofit/>
          </a:bodyPr>
          <a:lstStyle/>
          <a:p>
            <a:r>
              <a:rPr lang="en-US" sz="2800" dirty="0"/>
              <a:t>Secretaries/executive assistants</a:t>
            </a:r>
          </a:p>
          <a:p>
            <a:r>
              <a:rPr lang="en-US" sz="2800" dirty="0"/>
              <a:t>Database administrators</a:t>
            </a:r>
          </a:p>
          <a:p>
            <a:r>
              <a:rPr lang="en-US" sz="2800" dirty="0"/>
              <a:t>Computer operators</a:t>
            </a:r>
          </a:p>
          <a:p>
            <a:r>
              <a:rPr lang="en-US" sz="2800" dirty="0"/>
              <a:t>Call center operators</a:t>
            </a:r>
          </a:p>
          <a:p>
            <a:r>
              <a:rPr lang="en-US" sz="2800" dirty="0"/>
              <a:t>Help desk attendants</a:t>
            </a:r>
          </a:p>
          <a:p>
            <a:r>
              <a:rPr lang="en-US" sz="2800" dirty="0"/>
              <a:t>General users in possession of confidential data</a:t>
            </a:r>
          </a:p>
          <a:p>
            <a:pPr marL="0" indent="0">
              <a:buNone/>
            </a:pPr>
            <a:endParaRPr lang="en-GB" sz="2800" dirty="0"/>
          </a:p>
        </p:txBody>
      </p:sp>
      <p:sp>
        <p:nvSpPr>
          <p:cNvPr id="4" name="Content Placeholder 3"/>
          <p:cNvSpPr>
            <a:spLocks noGrp="1"/>
          </p:cNvSpPr>
          <p:nvPr>
            <p:ph sz="quarter" idx="2"/>
          </p:nvPr>
        </p:nvSpPr>
        <p:spPr/>
        <p:txBody>
          <a:bodyPr/>
          <a:lstStyle/>
          <a:p>
            <a:endParaRPr lang="en-GB"/>
          </a:p>
        </p:txBody>
      </p:sp>
      <p:pic>
        <p:nvPicPr>
          <p:cNvPr id="25602" name="Picture 2" descr="http://chrisbellesini.com/wp-content/uploads/2010/05/easy-target.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72499" y="1196752"/>
            <a:ext cx="3528392" cy="44860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r>
              <a:rPr lang="en-US" smtClean="0"/>
              <a:t>14/12/2012</a:t>
            </a:r>
            <a:endParaRPr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9</a:t>
            </a:fld>
            <a:endParaRPr kumimoji="0" lang="en-US"/>
          </a:p>
        </p:txBody>
      </p:sp>
    </p:spTree>
    <p:extLst>
      <p:ext uri="{BB962C8B-B14F-4D97-AF65-F5344CB8AC3E}">
        <p14:creationId xmlns="" xmlns:p14="http://schemas.microsoft.com/office/powerpoint/2010/main" val="29443909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1643</TotalTime>
  <Words>1689</Words>
  <Application>Microsoft Office PowerPoint</Application>
  <PresentationFormat>On-screen Show (4:3)</PresentationFormat>
  <Paragraphs>353</Paragraphs>
  <Slides>51</Slides>
  <Notes>26</Notes>
  <HiddenSlides>0</HiddenSlides>
  <MMClips>1</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Equity</vt:lpstr>
      <vt:lpstr>Social Engineering Attack</vt:lpstr>
      <vt:lpstr>Slide 2</vt:lpstr>
      <vt:lpstr>What is Social Engineering?</vt:lpstr>
      <vt:lpstr>Why should we care?</vt:lpstr>
      <vt:lpstr>Why should we care?</vt:lpstr>
      <vt:lpstr>Slide 6</vt:lpstr>
      <vt:lpstr>Source: Why Social Engineer (From Hermansson, 2005)</vt:lpstr>
      <vt:lpstr>Risks Areas</vt:lpstr>
      <vt:lpstr>Targets</vt:lpstr>
      <vt:lpstr>Slide 10</vt:lpstr>
      <vt:lpstr>Slide 11</vt:lpstr>
      <vt:lpstr>Yes, you can …</vt:lpstr>
      <vt:lpstr>TELL ME  THE PASSWORD &amp;%#*** !! </vt:lpstr>
      <vt:lpstr>Slide 14</vt:lpstr>
      <vt:lpstr>Slide 15</vt:lpstr>
      <vt:lpstr>Slide 16</vt:lpstr>
      <vt:lpstr>Slide 17</vt:lpstr>
      <vt:lpstr>Exploits</vt:lpstr>
      <vt:lpstr>Close-access Techniques</vt:lpstr>
      <vt:lpstr>3 Steps of security</vt:lpstr>
      <vt:lpstr>Slide 21</vt:lpstr>
      <vt:lpstr>Model of Trust</vt:lpstr>
      <vt:lpstr>Model of Attack</vt:lpstr>
      <vt:lpstr>Types of attack</vt:lpstr>
      <vt:lpstr>Goals of the attack</vt:lpstr>
      <vt:lpstr>Techniques</vt:lpstr>
      <vt:lpstr>Social Engineering by Phone</vt:lpstr>
      <vt:lpstr>Dumpster Diving</vt:lpstr>
      <vt:lpstr>Shoulder Surfing</vt:lpstr>
      <vt:lpstr>Reverse Social Engineering</vt:lpstr>
      <vt:lpstr>Slide 31</vt:lpstr>
      <vt:lpstr>The Bohemian Scandal Attack</vt:lpstr>
      <vt:lpstr>On-Line Social Engineering</vt:lpstr>
      <vt:lpstr>Phishing</vt:lpstr>
      <vt:lpstr>419 attacks or Scams</vt:lpstr>
      <vt:lpstr>Slide 36</vt:lpstr>
      <vt:lpstr>Defense Against the Dark Art</vt:lpstr>
      <vt:lpstr>Defense Against the Dark Art</vt:lpstr>
      <vt:lpstr>Recognizing Attack</vt:lpstr>
      <vt:lpstr>Slide 40</vt:lpstr>
      <vt:lpstr>Slide 41</vt:lpstr>
      <vt:lpstr>Auditing and Penetration Test</vt:lpstr>
      <vt:lpstr>Security Awareness</vt:lpstr>
      <vt:lpstr>Use Updated Softwares</vt:lpstr>
      <vt:lpstr>Prevent Physical Access</vt:lpstr>
      <vt:lpstr>Have a Strict Policy and Stick to it</vt:lpstr>
      <vt:lpstr>Having a Clear Action Plan</vt:lpstr>
      <vt:lpstr>Prepare for Unusual Events</vt:lpstr>
      <vt:lpstr>Slide 49</vt:lpstr>
      <vt:lpstr>Slide 50</vt:lpstr>
      <vt:lpstr>Slide 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Tintin</dc:creator>
  <cp:lastModifiedBy>Admin</cp:lastModifiedBy>
  <cp:revision>89</cp:revision>
  <dcterms:created xsi:type="dcterms:W3CDTF">2012-12-13T03:02:38Z</dcterms:created>
  <dcterms:modified xsi:type="dcterms:W3CDTF">2017-03-28T04:12:06Z</dcterms:modified>
</cp:coreProperties>
</file>